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79" r:id="rId3"/>
    <p:sldId id="297" r:id="rId4"/>
    <p:sldId id="298" r:id="rId5"/>
    <p:sldId id="300" r:id="rId6"/>
    <p:sldId id="301" r:id="rId7"/>
    <p:sldId id="303" r:id="rId8"/>
    <p:sldId id="305" r:id="rId9"/>
    <p:sldId id="307" r:id="rId10"/>
    <p:sldId id="308" r:id="rId11"/>
    <p:sldId id="309" r:id="rId12"/>
    <p:sldId id="258" r:id="rId13"/>
  </p:sldIdLst>
  <p:sldSz cx="18288000" cy="10287000"/>
  <p:notesSz cx="6858000" cy="9144000"/>
  <p:embeddedFontLst>
    <p:embeddedFont>
      <p:font typeface="Ovo" panose="020B0604020202020204" charset="0"/>
      <p:regular r:id="rId15"/>
    </p:embeddedFont>
    <p:embeddedFont>
      <p:font typeface="Playfair Display" panose="00000500000000000000" pitchFamily="2" charset="0"/>
      <p:regular r:id="rId16"/>
      <p:bold r:id="rId17"/>
      <p:italic r:id="rId18"/>
      <p:boldItalic r:id="rId19"/>
    </p:embeddedFont>
    <p:embeddedFont>
      <p:font typeface="Playfair Display Bold" panose="00000800000000000000" charset="0"/>
      <p:regular r:id="rId20"/>
      <p:bold r:id="rId21"/>
    </p:embeddedFont>
    <p:embeddedFont>
      <p:font typeface="Public Sans" panose="020B0604020202020204" charset="0"/>
      <p:regular r:id="rId22"/>
    </p:embeddedFont>
    <p:embeddedFont>
      <p:font typeface="Public Sans Bold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E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F89DB7-E73E-470D-82AB-48844E745D26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1D817-09E5-4AAA-9B60-29FE0E125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32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61D817-09E5-4AAA-9B60-29FE0E1257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633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BE006-7AF3-E8FF-54F5-C246CAC79A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2B5A03-E9C1-2AE4-5C16-59C7D776D2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4C4AD1-9F57-D189-C530-B47DF76CE2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B03F7E-58FC-98E4-34DC-109CDF06D4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61D817-09E5-4AAA-9B60-29FE0E1257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18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10F078-5B5C-ABA0-8ACB-0CBA7E68B1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64D612-5A02-68C0-41F2-7807350CAB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F86DBB-7085-25C8-CC97-6E67232F24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75D82F-8079-CB70-39B2-A772E234D8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61D817-09E5-4AAA-9B60-29FE0E1257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41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67434C-3A68-42AD-A63B-C72B86739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1A60C2-DA90-F9F8-DB9B-58BE72ECCA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081689-6902-FFBA-B349-2D0BA41832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726287-B001-20E5-F5FC-B02573B87F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61D817-09E5-4AAA-9B60-29FE0E1257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69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39206D-659E-C261-7E48-828E75F7D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17C744-8AB8-9372-5EF6-5F814513D0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895D12-2E66-6D05-2F05-FFB9BD6977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19ECA6-84C2-C233-AA65-F012ADE041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61D817-09E5-4AAA-9B60-29FE0E1257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790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9DEA02-904E-DE2B-CF92-C325AA50F2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7A8FD4-6041-5CFF-8BE8-0C744EEE65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E737C8-51C6-1B7B-F9FA-487D8F3017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ECB8EE-0B30-68F1-E279-4BC71E762F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61D817-09E5-4AAA-9B60-29FE0E1257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159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nvassar@lglawfirm.com" TargetMode="Externa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png"/><Relationship Id="rId9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1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028706" y="5437698"/>
            <a:ext cx="16230594" cy="38509"/>
          </a:xfrm>
          <a:prstGeom prst="line">
            <a:avLst/>
          </a:prstGeom>
          <a:ln w="19050" cap="flat">
            <a:solidFill>
              <a:srgbClr val="66698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6" y="579972"/>
            <a:ext cx="16596851" cy="3382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00"/>
              </a:lnSpc>
            </a:pPr>
            <a:r>
              <a:rPr lang="en-US" sz="9560" spc="47" dirty="0">
                <a:solidFill>
                  <a:srgbClr val="66698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Supreme Court issues antidegradation ruling under </a:t>
            </a:r>
            <a:r>
              <a:rPr lang="en-US" sz="9560" i="1" spc="47" dirty="0">
                <a:solidFill>
                  <a:srgbClr val="66698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Dripping Springs </a:t>
            </a:r>
            <a:r>
              <a:rPr lang="en-US" sz="9560" spc="47" dirty="0">
                <a:solidFill>
                  <a:srgbClr val="66698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case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33400" y="6973488"/>
            <a:ext cx="16230600" cy="1346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3"/>
              </a:lnSpc>
            </a:pPr>
            <a:r>
              <a:rPr lang="en-US" sz="3214" b="1" spc="244" dirty="0">
                <a:solidFill>
                  <a:srgbClr val="181D5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TACWA July 2025 Meeting</a:t>
            </a:r>
          </a:p>
          <a:p>
            <a:pPr algn="l">
              <a:lnSpc>
                <a:spcPts val="3503"/>
              </a:lnSpc>
            </a:pPr>
            <a:r>
              <a:rPr lang="en-US" sz="3214" b="1" spc="244" dirty="0">
                <a:solidFill>
                  <a:srgbClr val="181D5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JULY 18, 2025</a:t>
            </a:r>
          </a:p>
          <a:p>
            <a:pPr algn="l">
              <a:lnSpc>
                <a:spcPts val="3503"/>
              </a:lnSpc>
            </a:pPr>
            <a:endParaRPr lang="en-US" sz="3214" b="1" spc="244" dirty="0">
              <a:solidFill>
                <a:srgbClr val="181D5B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5" name="AutoShape 5"/>
          <p:cNvSpPr/>
          <p:nvPr/>
        </p:nvSpPr>
        <p:spPr>
          <a:xfrm flipV="1">
            <a:off x="8549340" y="5544242"/>
            <a:ext cx="0" cy="3410845"/>
          </a:xfrm>
          <a:prstGeom prst="line">
            <a:avLst/>
          </a:prstGeom>
          <a:ln w="19050" cap="flat">
            <a:solidFill>
              <a:srgbClr val="66698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9144000" y="5676328"/>
            <a:ext cx="8287929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10"/>
              </a:lnSpc>
            </a:pPr>
            <a:endParaRPr lang="en-US" sz="2300" dirty="0">
              <a:solidFill>
                <a:srgbClr val="66698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algn="l">
              <a:lnSpc>
                <a:spcPts val="2668"/>
              </a:lnSpc>
            </a:pPr>
            <a:r>
              <a:rPr lang="en-US" sz="2300" dirty="0">
                <a:solidFill>
                  <a:srgbClr val="181D5B"/>
                </a:solidFill>
                <a:latin typeface="Public Sans"/>
                <a:ea typeface="Public Sans"/>
                <a:cs typeface="Public Sans"/>
                <a:sym typeface="Public Sans"/>
              </a:rPr>
              <a:t>Nathan Vassar</a:t>
            </a:r>
            <a:r>
              <a:rPr lang="en-US" sz="2300" dirty="0">
                <a:solidFill>
                  <a:srgbClr val="666980"/>
                </a:solidFill>
                <a:latin typeface="Public Sans"/>
                <a:ea typeface="Public Sans"/>
                <a:cs typeface="Public Sans"/>
                <a:sym typeface="Public Sans"/>
              </a:rPr>
              <a:t>, Principal</a:t>
            </a:r>
          </a:p>
          <a:p>
            <a:pPr algn="l">
              <a:lnSpc>
                <a:spcPts val="2668"/>
              </a:lnSpc>
            </a:pPr>
            <a:r>
              <a:rPr lang="en-US" sz="2300" dirty="0">
                <a:solidFill>
                  <a:srgbClr val="666980"/>
                </a:solidFill>
                <a:latin typeface="Public Sans"/>
                <a:ea typeface="Public Sans"/>
                <a:cs typeface="Public Sans"/>
                <a:sym typeface="Public Sans"/>
              </a:rPr>
              <a:t>Lloyd Gosselink Rochelle &amp; Townsend, P.C. 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-9215" y="9127898"/>
            <a:ext cx="18297215" cy="1159102"/>
            <a:chOff x="0" y="0"/>
            <a:chExt cx="4819020" cy="30527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819019" cy="305278"/>
            </a:xfrm>
            <a:custGeom>
              <a:avLst/>
              <a:gdLst/>
              <a:ahLst/>
              <a:cxnLst/>
              <a:rect l="l" t="t" r="r" b="b"/>
              <a:pathLst>
                <a:path w="4819019" h="305278">
                  <a:moveTo>
                    <a:pt x="0" y="0"/>
                  </a:moveTo>
                  <a:lnTo>
                    <a:pt x="4819019" y="0"/>
                  </a:lnTo>
                  <a:lnTo>
                    <a:pt x="4819019" y="305278"/>
                  </a:lnTo>
                  <a:lnTo>
                    <a:pt x="0" y="305278"/>
                  </a:lnTo>
                  <a:close/>
                </a:path>
              </a:pathLst>
            </a:custGeom>
            <a:solidFill>
              <a:srgbClr val="181D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9525"/>
              <a:ext cx="4819020" cy="3148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653228" y="9262416"/>
            <a:ext cx="2350645" cy="812438"/>
          </a:xfrm>
          <a:custGeom>
            <a:avLst/>
            <a:gdLst/>
            <a:ahLst/>
            <a:cxnLst/>
            <a:rect l="l" t="t" r="r" b="b"/>
            <a:pathLst>
              <a:path w="2350645" h="812438">
                <a:moveTo>
                  <a:pt x="0" y="0"/>
                </a:moveTo>
                <a:lnTo>
                  <a:pt x="2350645" y="0"/>
                </a:lnTo>
                <a:lnTo>
                  <a:pt x="2350645" y="812438"/>
                </a:lnTo>
                <a:lnTo>
                  <a:pt x="0" y="8124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13" b="-1513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96820E-286A-769A-636B-B4EB14102D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4E1D1FE8-AD22-968E-153E-A9EEAEBC62BD}"/>
              </a:ext>
            </a:extLst>
          </p:cNvPr>
          <p:cNvSpPr txBox="1"/>
          <p:nvPr/>
        </p:nvSpPr>
        <p:spPr>
          <a:xfrm>
            <a:off x="1028689" y="1425575"/>
            <a:ext cx="16230611" cy="4084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50"/>
              </a:lnSpc>
            </a:pPr>
            <a:endParaRPr lang="en-US" sz="3200" spc="17" dirty="0">
              <a:solidFill>
                <a:srgbClr val="000000"/>
              </a:solidFill>
              <a:latin typeface="Ovo"/>
              <a:ea typeface="Ovo"/>
              <a:cs typeface="Ovo"/>
              <a:sym typeface="Ovo"/>
            </a:endParaRPr>
          </a:p>
          <a:p>
            <a:pPr marL="457200" indent="-457200" algn="l">
              <a:lnSpc>
                <a:spcPts val="4550"/>
              </a:lnSpc>
              <a:buFont typeface="Arial" panose="020B0604020202020204" pitchFamily="34" charset="0"/>
              <a:buChar char="•"/>
            </a:pPr>
            <a:endParaRPr lang="en-US" sz="3200" spc="17" dirty="0">
              <a:solidFill>
                <a:srgbClr val="000000"/>
              </a:solidFill>
              <a:latin typeface="Ovo"/>
              <a:ea typeface="Ovo"/>
              <a:cs typeface="Ovo"/>
              <a:sym typeface="Ovo"/>
            </a:endParaRPr>
          </a:p>
          <a:p>
            <a:pPr marL="457200" indent="-457200" algn="l">
              <a:lnSpc>
                <a:spcPts val="4550"/>
              </a:lnSpc>
              <a:buFont typeface="Arial" panose="020B0604020202020204" pitchFamily="34" charset="0"/>
              <a:buChar char="•"/>
            </a:pPr>
            <a:endParaRPr lang="en-US" sz="3200" spc="17" dirty="0">
              <a:solidFill>
                <a:srgbClr val="000000"/>
              </a:solidFill>
              <a:latin typeface="Ovo"/>
              <a:ea typeface="Ovo"/>
              <a:cs typeface="Ovo"/>
              <a:sym typeface="Ovo"/>
            </a:endParaRPr>
          </a:p>
          <a:p>
            <a:pPr algn="l">
              <a:lnSpc>
                <a:spcPts val="4550"/>
              </a:lnSpc>
            </a:pPr>
            <a:endParaRPr lang="en-US" sz="3200" spc="17" dirty="0">
              <a:solidFill>
                <a:srgbClr val="000000"/>
              </a:solidFill>
              <a:highlight>
                <a:srgbClr val="FFFF00"/>
              </a:highlight>
              <a:latin typeface="Ovo"/>
              <a:ea typeface="Ovo"/>
              <a:cs typeface="Ovo"/>
              <a:sym typeface="Ovo"/>
            </a:endParaRPr>
          </a:p>
          <a:p>
            <a:pPr algn="l">
              <a:lnSpc>
                <a:spcPts val="4550"/>
              </a:lnSpc>
            </a:pPr>
            <a:endParaRPr lang="en-US" sz="3500" spc="17" dirty="0">
              <a:solidFill>
                <a:srgbClr val="000000"/>
              </a:solidFill>
              <a:highlight>
                <a:srgbClr val="FFFF00"/>
              </a:highlight>
              <a:latin typeface="Ovo"/>
              <a:ea typeface="Ovo"/>
              <a:cs typeface="Ovo"/>
              <a:sym typeface="Ovo"/>
            </a:endParaRPr>
          </a:p>
          <a:p>
            <a:pPr algn="l">
              <a:lnSpc>
                <a:spcPts val="4550"/>
              </a:lnSpc>
            </a:pPr>
            <a:endParaRPr lang="en-US" sz="3500" spc="17" dirty="0">
              <a:solidFill>
                <a:srgbClr val="000000"/>
              </a:solidFill>
              <a:highlight>
                <a:srgbClr val="FFFF00"/>
              </a:highlight>
              <a:latin typeface="Ovo"/>
              <a:ea typeface="Ovo"/>
              <a:cs typeface="Ovo"/>
              <a:sym typeface="Ovo"/>
            </a:endParaRPr>
          </a:p>
          <a:p>
            <a:pPr algn="l">
              <a:lnSpc>
                <a:spcPts val="4550"/>
              </a:lnSpc>
            </a:pPr>
            <a:endParaRPr lang="en-US" sz="3500" spc="17" dirty="0">
              <a:solidFill>
                <a:srgbClr val="000000"/>
              </a:solidFill>
              <a:latin typeface="Ovo"/>
              <a:ea typeface="Ovo"/>
              <a:cs typeface="Ovo"/>
              <a:sym typeface="Ovo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8D0806EF-26BE-92DB-618C-86428CE0770D}"/>
              </a:ext>
            </a:extLst>
          </p:cNvPr>
          <p:cNvSpPr txBox="1"/>
          <p:nvPr/>
        </p:nvSpPr>
        <p:spPr>
          <a:xfrm>
            <a:off x="1024090" y="374806"/>
            <a:ext cx="16230600" cy="818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 b="1" spc="285" dirty="0">
                <a:solidFill>
                  <a:srgbClr val="271844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Save Our Springs’ Arguments, addressed</a:t>
            </a: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E8273EBF-9380-1100-C674-D80C290269A3}"/>
              </a:ext>
            </a:extLst>
          </p:cNvPr>
          <p:cNvSpPr/>
          <p:nvPr/>
        </p:nvSpPr>
        <p:spPr>
          <a:xfrm flipV="1">
            <a:off x="1028695" y="1214341"/>
            <a:ext cx="16230594" cy="38509"/>
          </a:xfrm>
          <a:prstGeom prst="line">
            <a:avLst/>
          </a:prstGeom>
          <a:ln w="9525" cap="flat">
            <a:solidFill>
              <a:srgbClr val="66698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19447CF9-40FE-2B69-C746-E7CBB7E51A27}"/>
              </a:ext>
            </a:extLst>
          </p:cNvPr>
          <p:cNvGrpSpPr/>
          <p:nvPr/>
        </p:nvGrpSpPr>
        <p:grpSpPr>
          <a:xfrm>
            <a:off x="-9215" y="9127898"/>
            <a:ext cx="18297215" cy="1159102"/>
            <a:chOff x="0" y="0"/>
            <a:chExt cx="4819020" cy="305278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FEB1CE73-0CC0-D106-A349-674AA24A5175}"/>
                </a:ext>
              </a:extLst>
            </p:cNvPr>
            <p:cNvSpPr/>
            <p:nvPr/>
          </p:nvSpPr>
          <p:spPr>
            <a:xfrm>
              <a:off x="0" y="0"/>
              <a:ext cx="4819019" cy="305278"/>
            </a:xfrm>
            <a:custGeom>
              <a:avLst/>
              <a:gdLst/>
              <a:ahLst/>
              <a:cxnLst/>
              <a:rect l="l" t="t" r="r" b="b"/>
              <a:pathLst>
                <a:path w="4819019" h="305278">
                  <a:moveTo>
                    <a:pt x="0" y="0"/>
                  </a:moveTo>
                  <a:lnTo>
                    <a:pt x="4819019" y="0"/>
                  </a:lnTo>
                  <a:lnTo>
                    <a:pt x="4819019" y="305278"/>
                  </a:lnTo>
                  <a:lnTo>
                    <a:pt x="0" y="305278"/>
                  </a:lnTo>
                  <a:close/>
                </a:path>
              </a:pathLst>
            </a:custGeom>
            <a:solidFill>
              <a:srgbClr val="181D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3471F701-4750-54F4-7135-951BE033CBEF}"/>
                </a:ext>
              </a:extLst>
            </p:cNvPr>
            <p:cNvSpPr txBox="1"/>
            <p:nvPr/>
          </p:nvSpPr>
          <p:spPr>
            <a:xfrm>
              <a:off x="0" y="-9525"/>
              <a:ext cx="4819020" cy="3148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A6929861-663B-B674-ACF9-5743B8FAD583}"/>
              </a:ext>
            </a:extLst>
          </p:cNvPr>
          <p:cNvSpPr/>
          <p:nvPr/>
        </p:nvSpPr>
        <p:spPr>
          <a:xfrm>
            <a:off x="653228" y="9262416"/>
            <a:ext cx="2350645" cy="812438"/>
          </a:xfrm>
          <a:custGeom>
            <a:avLst/>
            <a:gdLst/>
            <a:ahLst/>
            <a:cxnLst/>
            <a:rect l="l" t="t" r="r" b="b"/>
            <a:pathLst>
              <a:path w="2350645" h="812438">
                <a:moveTo>
                  <a:pt x="0" y="0"/>
                </a:moveTo>
                <a:lnTo>
                  <a:pt x="2350645" y="0"/>
                </a:lnTo>
                <a:lnTo>
                  <a:pt x="2350645" y="812438"/>
                </a:lnTo>
                <a:lnTo>
                  <a:pt x="0" y="8124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513" b="-151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017FC9-5666-4370-8B36-EF364B3A51F8}"/>
              </a:ext>
            </a:extLst>
          </p:cNvPr>
          <p:cNvSpPr txBox="1"/>
          <p:nvPr/>
        </p:nvSpPr>
        <p:spPr>
          <a:xfrm>
            <a:off x="7543800" y="1902839"/>
            <a:ext cx="9150824" cy="65389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lnSpc>
                <a:spcPts val="4550"/>
              </a:lnSpc>
              <a:buFont typeface="Arial" panose="020B0604020202020204" pitchFamily="34" charset="0"/>
              <a:buChar char="•"/>
            </a:pPr>
            <a:r>
              <a:rPr lang="en-US" sz="3600" spc="17" dirty="0">
                <a:solidFill>
                  <a:srgbClr val="000000"/>
                </a:solidFill>
                <a:latin typeface="Ovo"/>
                <a:ea typeface="Ovo"/>
                <a:cs typeface="Ovo"/>
                <a:sym typeface="Ovo"/>
              </a:rPr>
              <a:t>10% reduction of DO is surely degradation more than a </a:t>
            </a:r>
            <a:r>
              <a:rPr lang="en-US" sz="3600" i="1" spc="17" dirty="0">
                <a:solidFill>
                  <a:srgbClr val="000000"/>
                </a:solidFill>
                <a:latin typeface="Ovo"/>
                <a:ea typeface="Ovo"/>
                <a:cs typeface="Ovo"/>
                <a:sym typeface="Ovo"/>
              </a:rPr>
              <a:t>de </a:t>
            </a:r>
            <a:r>
              <a:rPr lang="en-US" sz="3600" i="1" spc="17" dirty="0" err="1">
                <a:solidFill>
                  <a:srgbClr val="000000"/>
                </a:solidFill>
                <a:latin typeface="Ovo"/>
                <a:ea typeface="Ovo"/>
                <a:cs typeface="Ovo"/>
                <a:sym typeface="Ovo"/>
              </a:rPr>
              <a:t>minimus</a:t>
            </a:r>
            <a:r>
              <a:rPr lang="en-US" sz="3600" i="1" spc="17" dirty="0">
                <a:solidFill>
                  <a:srgbClr val="000000"/>
                </a:solidFill>
                <a:latin typeface="Ovo"/>
                <a:ea typeface="Ovo"/>
                <a:cs typeface="Ovo"/>
                <a:sym typeface="Ovo"/>
              </a:rPr>
              <a:t> </a:t>
            </a:r>
            <a:r>
              <a:rPr lang="en-US" sz="3600" spc="17" dirty="0">
                <a:solidFill>
                  <a:srgbClr val="000000"/>
                </a:solidFill>
                <a:latin typeface="Ovo"/>
                <a:ea typeface="Ovo"/>
                <a:cs typeface="Ovo"/>
                <a:sym typeface="Ovo"/>
              </a:rPr>
              <a:t>extent</a:t>
            </a:r>
          </a:p>
          <a:p>
            <a:pPr marL="457200" indent="-457200" algn="l">
              <a:lnSpc>
                <a:spcPts val="4550"/>
              </a:lnSpc>
              <a:buFont typeface="Arial" panose="020B0604020202020204" pitchFamily="34" charset="0"/>
              <a:buChar char="•"/>
            </a:pPr>
            <a:endParaRPr lang="en-US" sz="3600" spc="17" dirty="0">
              <a:solidFill>
                <a:srgbClr val="000000"/>
              </a:solidFill>
              <a:latin typeface="Ovo"/>
              <a:ea typeface="Ovo"/>
              <a:cs typeface="Ovo"/>
              <a:sym typeface="Ovo"/>
            </a:endParaRPr>
          </a:p>
          <a:p>
            <a:pPr marL="457200" indent="-457200" algn="l">
              <a:lnSpc>
                <a:spcPts val="4550"/>
              </a:lnSpc>
              <a:buFont typeface="Arial" panose="020B0604020202020204" pitchFamily="34" charset="0"/>
              <a:buChar char="•"/>
            </a:pPr>
            <a:r>
              <a:rPr lang="en-US" sz="3600" spc="17" dirty="0">
                <a:solidFill>
                  <a:srgbClr val="000000"/>
                </a:solidFill>
                <a:latin typeface="Ovo"/>
                <a:ea typeface="Ovo"/>
                <a:cs typeface="Ovo"/>
                <a:sym typeface="Ovo"/>
              </a:rPr>
              <a:t>Focus on TCEQ modeling</a:t>
            </a:r>
          </a:p>
          <a:p>
            <a:pPr marL="457200" indent="-457200" algn="l">
              <a:lnSpc>
                <a:spcPts val="4550"/>
              </a:lnSpc>
              <a:buFont typeface="Arial" panose="020B0604020202020204" pitchFamily="34" charset="0"/>
              <a:buChar char="•"/>
            </a:pPr>
            <a:endParaRPr lang="en-US" sz="3600" spc="17" dirty="0">
              <a:solidFill>
                <a:srgbClr val="000000"/>
              </a:solidFill>
              <a:latin typeface="Ovo"/>
              <a:ea typeface="Ovo"/>
              <a:cs typeface="Ovo"/>
              <a:sym typeface="Ovo"/>
            </a:endParaRPr>
          </a:p>
          <a:p>
            <a:pPr marL="457200" indent="-457200" algn="l">
              <a:lnSpc>
                <a:spcPts val="4550"/>
              </a:lnSpc>
              <a:buFont typeface="Arial" panose="020B0604020202020204" pitchFamily="34" charset="0"/>
              <a:buChar char="•"/>
            </a:pPr>
            <a:r>
              <a:rPr lang="en-US" sz="3600" spc="17" dirty="0">
                <a:solidFill>
                  <a:srgbClr val="000000"/>
                </a:solidFill>
                <a:latin typeface="Ovo"/>
                <a:ea typeface="Ovo"/>
                <a:cs typeface="Ovo"/>
                <a:sym typeface="Ovo"/>
              </a:rPr>
              <a:t>Arguments about EPA guidance</a:t>
            </a:r>
          </a:p>
          <a:p>
            <a:pPr marL="457200" indent="-457200" algn="l">
              <a:lnSpc>
                <a:spcPts val="4550"/>
              </a:lnSpc>
              <a:buFont typeface="Arial" panose="020B0604020202020204" pitchFamily="34" charset="0"/>
              <a:buChar char="•"/>
            </a:pPr>
            <a:endParaRPr lang="en-US" sz="3600" spc="17" dirty="0">
              <a:solidFill>
                <a:srgbClr val="000000"/>
              </a:solidFill>
              <a:latin typeface="Ovo"/>
              <a:ea typeface="Ovo"/>
              <a:cs typeface="Ovo"/>
              <a:sym typeface="Ovo"/>
            </a:endParaRPr>
          </a:p>
          <a:p>
            <a:pPr marL="457200" indent="-457200" algn="l">
              <a:lnSpc>
                <a:spcPts val="4550"/>
              </a:lnSpc>
              <a:buFont typeface="Arial" panose="020B0604020202020204" pitchFamily="34" charset="0"/>
              <a:buChar char="•"/>
            </a:pPr>
            <a:endParaRPr lang="en-US" sz="3600" spc="17" dirty="0">
              <a:solidFill>
                <a:srgbClr val="000000"/>
              </a:solidFill>
              <a:latin typeface="Ovo"/>
              <a:ea typeface="Ovo"/>
              <a:cs typeface="Ovo"/>
              <a:sym typeface="Ovo"/>
            </a:endParaRPr>
          </a:p>
          <a:p>
            <a:pPr marL="457200" indent="-457200" algn="l">
              <a:lnSpc>
                <a:spcPts val="4550"/>
              </a:lnSpc>
              <a:buFont typeface="Arial" panose="020B0604020202020204" pitchFamily="34" charset="0"/>
              <a:buChar char="•"/>
            </a:pPr>
            <a:endParaRPr lang="en-US" sz="3600" spc="17" dirty="0">
              <a:solidFill>
                <a:srgbClr val="000000"/>
              </a:solidFill>
              <a:latin typeface="Ovo"/>
              <a:ea typeface="Ovo"/>
              <a:cs typeface="Ovo"/>
              <a:sym typeface="Ovo"/>
            </a:endParaRPr>
          </a:p>
          <a:p>
            <a:pPr marL="457200" indent="-457200" algn="l">
              <a:lnSpc>
                <a:spcPts val="4550"/>
              </a:lnSpc>
              <a:buFont typeface="Arial" panose="020B0604020202020204" pitchFamily="34" charset="0"/>
              <a:buChar char="•"/>
            </a:pPr>
            <a:endParaRPr lang="en-US" sz="3600" spc="17" dirty="0">
              <a:solidFill>
                <a:srgbClr val="000000"/>
              </a:solidFill>
              <a:latin typeface="Ovo"/>
              <a:ea typeface="Ovo"/>
              <a:cs typeface="Ovo"/>
              <a:sym typeface="Ovo"/>
            </a:endParaRPr>
          </a:p>
        </p:txBody>
      </p:sp>
      <p:pic>
        <p:nvPicPr>
          <p:cNvPr id="12" name="Picture 11" descr="A logo with a river and trees&#10;&#10;AI-generated content may be incorrect.">
            <a:extLst>
              <a:ext uri="{FF2B5EF4-FFF2-40B4-BE49-F238E27FC236}">
                <a16:creationId xmlns:a16="http://schemas.microsoft.com/office/drawing/2014/main" id="{45FE6054-D4D2-7E53-613E-4A61D6A450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61" y="2345746"/>
            <a:ext cx="5958138" cy="333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931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2B85FD-8BCB-6356-70C6-8ACEBA8477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3D824AFB-4771-1762-2128-43D64A0224AB}"/>
              </a:ext>
            </a:extLst>
          </p:cNvPr>
          <p:cNvSpPr txBox="1"/>
          <p:nvPr/>
        </p:nvSpPr>
        <p:spPr>
          <a:xfrm>
            <a:off x="1028689" y="1425575"/>
            <a:ext cx="16230611" cy="4084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50"/>
              </a:lnSpc>
            </a:pPr>
            <a:endParaRPr lang="en-US" sz="3200" spc="17" dirty="0">
              <a:solidFill>
                <a:srgbClr val="000000"/>
              </a:solidFill>
              <a:latin typeface="Ovo"/>
              <a:ea typeface="Ovo"/>
              <a:cs typeface="Ovo"/>
              <a:sym typeface="Ovo"/>
            </a:endParaRPr>
          </a:p>
          <a:p>
            <a:pPr marL="457200" indent="-457200" algn="l">
              <a:lnSpc>
                <a:spcPts val="4550"/>
              </a:lnSpc>
              <a:buFont typeface="Arial" panose="020B0604020202020204" pitchFamily="34" charset="0"/>
              <a:buChar char="•"/>
            </a:pPr>
            <a:endParaRPr lang="en-US" sz="3200" spc="17" dirty="0">
              <a:solidFill>
                <a:srgbClr val="000000"/>
              </a:solidFill>
              <a:latin typeface="Ovo"/>
              <a:ea typeface="Ovo"/>
              <a:cs typeface="Ovo"/>
              <a:sym typeface="Ovo"/>
            </a:endParaRPr>
          </a:p>
          <a:p>
            <a:pPr marL="457200" indent="-457200" algn="l">
              <a:lnSpc>
                <a:spcPts val="4550"/>
              </a:lnSpc>
              <a:buFont typeface="Arial" panose="020B0604020202020204" pitchFamily="34" charset="0"/>
              <a:buChar char="•"/>
            </a:pPr>
            <a:endParaRPr lang="en-US" sz="3200" spc="17" dirty="0">
              <a:solidFill>
                <a:srgbClr val="000000"/>
              </a:solidFill>
              <a:latin typeface="Ovo"/>
              <a:ea typeface="Ovo"/>
              <a:cs typeface="Ovo"/>
              <a:sym typeface="Ovo"/>
            </a:endParaRPr>
          </a:p>
          <a:p>
            <a:pPr algn="l">
              <a:lnSpc>
                <a:spcPts val="4550"/>
              </a:lnSpc>
            </a:pPr>
            <a:endParaRPr lang="en-US" sz="3200" spc="17" dirty="0">
              <a:solidFill>
                <a:srgbClr val="000000"/>
              </a:solidFill>
              <a:highlight>
                <a:srgbClr val="FFFF00"/>
              </a:highlight>
              <a:latin typeface="Ovo"/>
              <a:ea typeface="Ovo"/>
              <a:cs typeface="Ovo"/>
              <a:sym typeface="Ovo"/>
            </a:endParaRPr>
          </a:p>
          <a:p>
            <a:pPr algn="l">
              <a:lnSpc>
                <a:spcPts val="4550"/>
              </a:lnSpc>
            </a:pPr>
            <a:endParaRPr lang="en-US" sz="3500" spc="17" dirty="0">
              <a:solidFill>
                <a:srgbClr val="000000"/>
              </a:solidFill>
              <a:highlight>
                <a:srgbClr val="FFFF00"/>
              </a:highlight>
              <a:latin typeface="Ovo"/>
              <a:ea typeface="Ovo"/>
              <a:cs typeface="Ovo"/>
              <a:sym typeface="Ovo"/>
            </a:endParaRPr>
          </a:p>
          <a:p>
            <a:pPr algn="l">
              <a:lnSpc>
                <a:spcPts val="4550"/>
              </a:lnSpc>
            </a:pPr>
            <a:endParaRPr lang="en-US" sz="3500" spc="17" dirty="0">
              <a:solidFill>
                <a:srgbClr val="000000"/>
              </a:solidFill>
              <a:highlight>
                <a:srgbClr val="FFFF00"/>
              </a:highlight>
              <a:latin typeface="Ovo"/>
              <a:ea typeface="Ovo"/>
              <a:cs typeface="Ovo"/>
              <a:sym typeface="Ovo"/>
            </a:endParaRPr>
          </a:p>
          <a:p>
            <a:pPr algn="l">
              <a:lnSpc>
                <a:spcPts val="4550"/>
              </a:lnSpc>
            </a:pPr>
            <a:endParaRPr lang="en-US" sz="3500" spc="17" dirty="0">
              <a:solidFill>
                <a:srgbClr val="000000"/>
              </a:solidFill>
              <a:latin typeface="Ovo"/>
              <a:ea typeface="Ovo"/>
              <a:cs typeface="Ovo"/>
              <a:sym typeface="Ovo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FB538B15-218F-8B6F-194B-A06B09008D85}"/>
              </a:ext>
            </a:extLst>
          </p:cNvPr>
          <p:cNvSpPr txBox="1"/>
          <p:nvPr/>
        </p:nvSpPr>
        <p:spPr>
          <a:xfrm>
            <a:off x="1024090" y="374806"/>
            <a:ext cx="16230600" cy="818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 b="1" spc="285" dirty="0">
                <a:solidFill>
                  <a:srgbClr val="271844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Preserve Status Quo?  New Lessons?</a:t>
            </a: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66A2CD51-EBC3-30EC-DD69-BCEF9EABB600}"/>
              </a:ext>
            </a:extLst>
          </p:cNvPr>
          <p:cNvSpPr/>
          <p:nvPr/>
        </p:nvSpPr>
        <p:spPr>
          <a:xfrm flipV="1">
            <a:off x="1028695" y="1214341"/>
            <a:ext cx="16230594" cy="38509"/>
          </a:xfrm>
          <a:prstGeom prst="line">
            <a:avLst/>
          </a:prstGeom>
          <a:ln w="9525" cap="flat">
            <a:solidFill>
              <a:srgbClr val="66698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346CD825-628F-5E5F-5576-D75BA1A0CF75}"/>
              </a:ext>
            </a:extLst>
          </p:cNvPr>
          <p:cNvGrpSpPr/>
          <p:nvPr/>
        </p:nvGrpSpPr>
        <p:grpSpPr>
          <a:xfrm>
            <a:off x="-9215" y="9127898"/>
            <a:ext cx="18297215" cy="1159102"/>
            <a:chOff x="0" y="0"/>
            <a:chExt cx="4819020" cy="305278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200F1A71-BC0E-2A59-06EB-6E2874DA28D0}"/>
                </a:ext>
              </a:extLst>
            </p:cNvPr>
            <p:cNvSpPr/>
            <p:nvPr/>
          </p:nvSpPr>
          <p:spPr>
            <a:xfrm>
              <a:off x="0" y="0"/>
              <a:ext cx="4819019" cy="305278"/>
            </a:xfrm>
            <a:custGeom>
              <a:avLst/>
              <a:gdLst/>
              <a:ahLst/>
              <a:cxnLst/>
              <a:rect l="l" t="t" r="r" b="b"/>
              <a:pathLst>
                <a:path w="4819019" h="305278">
                  <a:moveTo>
                    <a:pt x="0" y="0"/>
                  </a:moveTo>
                  <a:lnTo>
                    <a:pt x="4819019" y="0"/>
                  </a:lnTo>
                  <a:lnTo>
                    <a:pt x="4819019" y="305278"/>
                  </a:lnTo>
                  <a:lnTo>
                    <a:pt x="0" y="305278"/>
                  </a:lnTo>
                  <a:close/>
                </a:path>
              </a:pathLst>
            </a:custGeom>
            <a:solidFill>
              <a:srgbClr val="181D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36882E93-6F21-9583-91F6-BB81E6A3ECC7}"/>
                </a:ext>
              </a:extLst>
            </p:cNvPr>
            <p:cNvSpPr txBox="1"/>
            <p:nvPr/>
          </p:nvSpPr>
          <p:spPr>
            <a:xfrm>
              <a:off x="0" y="-9525"/>
              <a:ext cx="4819020" cy="3148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42DD22DD-6AE8-2924-999E-85A8F02BAC18}"/>
              </a:ext>
            </a:extLst>
          </p:cNvPr>
          <p:cNvSpPr/>
          <p:nvPr/>
        </p:nvSpPr>
        <p:spPr>
          <a:xfrm>
            <a:off x="653228" y="9262416"/>
            <a:ext cx="2350645" cy="812438"/>
          </a:xfrm>
          <a:custGeom>
            <a:avLst/>
            <a:gdLst/>
            <a:ahLst/>
            <a:cxnLst/>
            <a:rect l="l" t="t" r="r" b="b"/>
            <a:pathLst>
              <a:path w="2350645" h="812438">
                <a:moveTo>
                  <a:pt x="0" y="0"/>
                </a:moveTo>
                <a:lnTo>
                  <a:pt x="2350645" y="0"/>
                </a:lnTo>
                <a:lnTo>
                  <a:pt x="2350645" y="812438"/>
                </a:lnTo>
                <a:lnTo>
                  <a:pt x="0" y="8124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513" b="-151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93B7F4-BD38-C8FC-9C43-065D13E878AD}"/>
              </a:ext>
            </a:extLst>
          </p:cNvPr>
          <p:cNvSpPr txBox="1"/>
          <p:nvPr/>
        </p:nvSpPr>
        <p:spPr>
          <a:xfrm>
            <a:off x="7543800" y="1902839"/>
            <a:ext cx="9150824" cy="83086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lnSpc>
                <a:spcPts val="4550"/>
              </a:lnSpc>
              <a:buFont typeface="Arial" panose="020B0604020202020204" pitchFamily="34" charset="0"/>
              <a:buChar char="•"/>
            </a:pPr>
            <a:r>
              <a:rPr lang="en-US" sz="3600" spc="17" dirty="0">
                <a:solidFill>
                  <a:srgbClr val="000000"/>
                </a:solidFill>
                <a:latin typeface="Ovo"/>
                <a:ea typeface="Ovo"/>
                <a:cs typeface="Ovo"/>
                <a:sym typeface="Ovo"/>
              </a:rPr>
              <a:t>No definition for “de </a:t>
            </a:r>
            <a:r>
              <a:rPr lang="en-US" sz="3600" spc="17" dirty="0" err="1">
                <a:solidFill>
                  <a:srgbClr val="000000"/>
                </a:solidFill>
                <a:latin typeface="Ovo"/>
                <a:ea typeface="Ovo"/>
                <a:cs typeface="Ovo"/>
                <a:sym typeface="Ovo"/>
              </a:rPr>
              <a:t>minimus</a:t>
            </a:r>
            <a:r>
              <a:rPr lang="en-US" sz="3600" spc="17" dirty="0">
                <a:solidFill>
                  <a:srgbClr val="000000"/>
                </a:solidFill>
                <a:latin typeface="Ovo"/>
                <a:ea typeface="Ovo"/>
                <a:cs typeface="Ovo"/>
                <a:sym typeface="Ovo"/>
              </a:rPr>
              <a:t>” through Court decision</a:t>
            </a:r>
          </a:p>
          <a:p>
            <a:pPr marL="457200" indent="-457200" algn="l">
              <a:lnSpc>
                <a:spcPts val="4550"/>
              </a:lnSpc>
              <a:buFont typeface="Arial" panose="020B0604020202020204" pitchFamily="34" charset="0"/>
              <a:buChar char="•"/>
            </a:pPr>
            <a:endParaRPr lang="en-US" sz="3600" spc="17" dirty="0">
              <a:solidFill>
                <a:srgbClr val="000000"/>
              </a:solidFill>
              <a:latin typeface="Ovo"/>
              <a:ea typeface="Ovo"/>
              <a:cs typeface="Ovo"/>
              <a:sym typeface="Ovo"/>
            </a:endParaRPr>
          </a:p>
          <a:p>
            <a:pPr marL="457200" indent="-457200" algn="l">
              <a:lnSpc>
                <a:spcPts val="4550"/>
              </a:lnSpc>
              <a:buFont typeface="Arial" panose="020B0604020202020204" pitchFamily="34" charset="0"/>
              <a:buChar char="•"/>
            </a:pPr>
            <a:r>
              <a:rPr lang="en-US" sz="3600" spc="17" dirty="0">
                <a:solidFill>
                  <a:srgbClr val="000000"/>
                </a:solidFill>
                <a:latin typeface="Ovo"/>
                <a:ea typeface="Ovo"/>
                <a:cs typeface="Ovo"/>
                <a:sym typeface="Ovo"/>
              </a:rPr>
              <a:t>How to approach new permit applications, particularly with high nutrient loadings</a:t>
            </a:r>
          </a:p>
          <a:p>
            <a:pPr marL="457200" indent="-457200" algn="l">
              <a:lnSpc>
                <a:spcPts val="4550"/>
              </a:lnSpc>
              <a:buFont typeface="Arial" panose="020B0604020202020204" pitchFamily="34" charset="0"/>
              <a:buChar char="•"/>
            </a:pPr>
            <a:endParaRPr lang="en-US" sz="3600" spc="17" dirty="0">
              <a:solidFill>
                <a:srgbClr val="000000"/>
              </a:solidFill>
              <a:latin typeface="Ovo"/>
              <a:ea typeface="Ovo"/>
              <a:cs typeface="Ovo"/>
              <a:sym typeface="Ovo"/>
            </a:endParaRPr>
          </a:p>
          <a:p>
            <a:pPr marL="457200" indent="-457200" algn="l">
              <a:lnSpc>
                <a:spcPts val="4550"/>
              </a:lnSpc>
              <a:buFont typeface="Arial" panose="020B0604020202020204" pitchFamily="34" charset="0"/>
              <a:buChar char="•"/>
            </a:pPr>
            <a:r>
              <a:rPr lang="en-US" sz="3600" spc="17" dirty="0">
                <a:solidFill>
                  <a:srgbClr val="000000"/>
                </a:solidFill>
                <a:latin typeface="Ovo"/>
                <a:ea typeface="Ovo"/>
                <a:cs typeface="Ovo"/>
                <a:sym typeface="Ovo"/>
              </a:rPr>
              <a:t>Accepting more stringent permit requirements and impacts to defense of permit</a:t>
            </a:r>
          </a:p>
          <a:p>
            <a:pPr marL="457200" indent="-457200" algn="l">
              <a:lnSpc>
                <a:spcPts val="4550"/>
              </a:lnSpc>
              <a:buFont typeface="Arial" panose="020B0604020202020204" pitchFamily="34" charset="0"/>
              <a:buChar char="•"/>
            </a:pPr>
            <a:endParaRPr lang="en-US" sz="3600" spc="17" dirty="0">
              <a:solidFill>
                <a:srgbClr val="000000"/>
              </a:solidFill>
              <a:latin typeface="Ovo"/>
              <a:ea typeface="Ovo"/>
              <a:cs typeface="Ovo"/>
              <a:sym typeface="Ovo"/>
            </a:endParaRPr>
          </a:p>
          <a:p>
            <a:pPr marL="457200" indent="-457200" algn="l">
              <a:lnSpc>
                <a:spcPts val="4550"/>
              </a:lnSpc>
              <a:buFont typeface="Arial" panose="020B0604020202020204" pitchFamily="34" charset="0"/>
              <a:buChar char="•"/>
            </a:pPr>
            <a:endParaRPr lang="en-US" sz="3600" spc="17" dirty="0">
              <a:solidFill>
                <a:srgbClr val="000000"/>
              </a:solidFill>
              <a:latin typeface="Ovo"/>
              <a:ea typeface="Ovo"/>
              <a:cs typeface="Ovo"/>
              <a:sym typeface="Ovo"/>
            </a:endParaRPr>
          </a:p>
          <a:p>
            <a:pPr marL="457200" indent="-457200" algn="l">
              <a:lnSpc>
                <a:spcPts val="4550"/>
              </a:lnSpc>
              <a:buFont typeface="Arial" panose="020B0604020202020204" pitchFamily="34" charset="0"/>
              <a:buChar char="•"/>
            </a:pPr>
            <a:endParaRPr lang="en-US" sz="3600" spc="17" dirty="0">
              <a:solidFill>
                <a:srgbClr val="000000"/>
              </a:solidFill>
              <a:latin typeface="Ovo"/>
              <a:ea typeface="Ovo"/>
              <a:cs typeface="Ovo"/>
              <a:sym typeface="Ovo"/>
            </a:endParaRPr>
          </a:p>
          <a:p>
            <a:pPr marL="457200" indent="-457200" algn="l">
              <a:lnSpc>
                <a:spcPts val="4550"/>
              </a:lnSpc>
              <a:buFont typeface="Arial" panose="020B0604020202020204" pitchFamily="34" charset="0"/>
              <a:buChar char="•"/>
            </a:pPr>
            <a:endParaRPr lang="en-US" sz="3600" spc="17" dirty="0">
              <a:solidFill>
                <a:srgbClr val="000000"/>
              </a:solidFill>
              <a:latin typeface="Ovo"/>
              <a:ea typeface="Ovo"/>
              <a:cs typeface="Ovo"/>
              <a:sym typeface="Ovo"/>
            </a:endParaRPr>
          </a:p>
        </p:txBody>
      </p:sp>
      <p:pic>
        <p:nvPicPr>
          <p:cNvPr id="11" name="Picture 10" descr="A yellow background with black text and a brain&#10;&#10;AI-generated content may be incorrect.">
            <a:extLst>
              <a:ext uri="{FF2B5EF4-FFF2-40B4-BE49-F238E27FC236}">
                <a16:creationId xmlns:a16="http://schemas.microsoft.com/office/drawing/2014/main" id="{F90C10B0-629D-91F0-60CA-D5CE3BFC86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543300"/>
            <a:ext cx="5561082" cy="278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71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830960" y="3875428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653228" y="1693080"/>
            <a:ext cx="16408332" cy="1962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250"/>
              </a:lnSpc>
            </a:pPr>
            <a:r>
              <a:rPr lang="en-US" sz="16758" spc="83" dirty="0">
                <a:solidFill>
                  <a:srgbClr val="181D5B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Questions?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9072497"/>
            <a:ext cx="18297215" cy="4431470"/>
            <a:chOff x="0" y="0"/>
            <a:chExt cx="4819020" cy="116713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9019" cy="1167136"/>
            </a:xfrm>
            <a:custGeom>
              <a:avLst/>
              <a:gdLst/>
              <a:ahLst/>
              <a:cxnLst/>
              <a:rect l="l" t="t" r="r" b="b"/>
              <a:pathLst>
                <a:path w="4819019" h="1167136">
                  <a:moveTo>
                    <a:pt x="0" y="0"/>
                  </a:moveTo>
                  <a:lnTo>
                    <a:pt x="4819019" y="0"/>
                  </a:lnTo>
                  <a:lnTo>
                    <a:pt x="4819019" y="1167136"/>
                  </a:lnTo>
                  <a:lnTo>
                    <a:pt x="0" y="1167136"/>
                  </a:lnTo>
                  <a:close/>
                </a:path>
              </a:pathLst>
            </a:custGeom>
            <a:solidFill>
              <a:srgbClr val="181D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9525"/>
              <a:ext cx="4819020" cy="11766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653228" y="9262416"/>
            <a:ext cx="2350645" cy="812438"/>
          </a:xfrm>
          <a:custGeom>
            <a:avLst/>
            <a:gdLst/>
            <a:ahLst/>
            <a:cxnLst/>
            <a:rect l="l" t="t" r="r" b="b"/>
            <a:pathLst>
              <a:path w="2350645" h="812438">
                <a:moveTo>
                  <a:pt x="0" y="0"/>
                </a:moveTo>
                <a:lnTo>
                  <a:pt x="2350645" y="0"/>
                </a:lnTo>
                <a:lnTo>
                  <a:pt x="2350645" y="812438"/>
                </a:lnTo>
                <a:lnTo>
                  <a:pt x="0" y="8124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13" b="-151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7385576" y="9262416"/>
            <a:ext cx="3045289" cy="831396"/>
          </a:xfrm>
          <a:custGeom>
            <a:avLst/>
            <a:gdLst/>
            <a:ahLst/>
            <a:cxnLst/>
            <a:rect l="l" t="t" r="r" b="b"/>
            <a:pathLst>
              <a:path w="3045289" h="831396">
                <a:moveTo>
                  <a:pt x="0" y="0"/>
                </a:moveTo>
                <a:lnTo>
                  <a:pt x="3045289" y="0"/>
                </a:lnTo>
                <a:lnTo>
                  <a:pt x="3045289" y="831395"/>
                </a:lnTo>
                <a:lnTo>
                  <a:pt x="0" y="83139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29" r="-362" b="-12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4812568" y="9243458"/>
            <a:ext cx="3040370" cy="850353"/>
          </a:xfrm>
          <a:custGeom>
            <a:avLst/>
            <a:gdLst/>
            <a:ahLst/>
            <a:cxnLst/>
            <a:rect l="l" t="t" r="r" b="b"/>
            <a:pathLst>
              <a:path w="3040370" h="850353">
                <a:moveTo>
                  <a:pt x="0" y="0"/>
                </a:moveTo>
                <a:lnTo>
                  <a:pt x="3040369" y="0"/>
                </a:lnTo>
                <a:lnTo>
                  <a:pt x="3040369" y="850353"/>
                </a:lnTo>
                <a:lnTo>
                  <a:pt x="0" y="85035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70" r="-270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-9215" y="9127898"/>
            <a:ext cx="18297215" cy="1159102"/>
            <a:chOff x="0" y="0"/>
            <a:chExt cx="4819020" cy="30527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819019" cy="305278"/>
            </a:xfrm>
            <a:custGeom>
              <a:avLst/>
              <a:gdLst/>
              <a:ahLst/>
              <a:cxnLst/>
              <a:rect l="l" t="t" r="r" b="b"/>
              <a:pathLst>
                <a:path w="4819019" h="305278">
                  <a:moveTo>
                    <a:pt x="0" y="0"/>
                  </a:moveTo>
                  <a:lnTo>
                    <a:pt x="4819019" y="0"/>
                  </a:lnTo>
                  <a:lnTo>
                    <a:pt x="4819019" y="305278"/>
                  </a:lnTo>
                  <a:lnTo>
                    <a:pt x="0" y="305278"/>
                  </a:lnTo>
                  <a:close/>
                </a:path>
              </a:pathLst>
            </a:custGeom>
            <a:solidFill>
              <a:srgbClr val="181D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9525"/>
              <a:ext cx="4819020" cy="3148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653228" y="9262416"/>
            <a:ext cx="2350645" cy="812438"/>
          </a:xfrm>
          <a:custGeom>
            <a:avLst/>
            <a:gdLst/>
            <a:ahLst/>
            <a:cxnLst/>
            <a:rect l="l" t="t" r="r" b="b"/>
            <a:pathLst>
              <a:path w="2350645" h="812438">
                <a:moveTo>
                  <a:pt x="0" y="0"/>
                </a:moveTo>
                <a:lnTo>
                  <a:pt x="2350645" y="0"/>
                </a:lnTo>
                <a:lnTo>
                  <a:pt x="2350645" y="812438"/>
                </a:lnTo>
                <a:lnTo>
                  <a:pt x="0" y="8124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13" b="-151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AutoShape 17"/>
          <p:cNvSpPr/>
          <p:nvPr/>
        </p:nvSpPr>
        <p:spPr>
          <a:xfrm flipV="1">
            <a:off x="8356208" y="4465253"/>
            <a:ext cx="0" cy="3410845"/>
          </a:xfrm>
          <a:prstGeom prst="line">
            <a:avLst/>
          </a:prstGeom>
          <a:ln w="19050" cap="flat">
            <a:solidFill>
              <a:srgbClr val="66698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8950867" y="4597339"/>
            <a:ext cx="8287929" cy="1590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10"/>
              </a:lnSpc>
            </a:pPr>
            <a:endParaRPr lang="en-US" sz="2300" dirty="0">
              <a:solidFill>
                <a:srgbClr val="66698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algn="l">
              <a:lnSpc>
                <a:spcPts val="2668"/>
              </a:lnSpc>
            </a:pPr>
            <a:r>
              <a:rPr lang="en-US" sz="2300" dirty="0">
                <a:solidFill>
                  <a:srgbClr val="181D5B"/>
                </a:solidFill>
                <a:latin typeface="Public Sans"/>
                <a:ea typeface="Public Sans"/>
                <a:cs typeface="Public Sans"/>
                <a:sym typeface="Public Sans"/>
              </a:rPr>
              <a:t>Nathan Vassar</a:t>
            </a:r>
            <a:r>
              <a:rPr lang="en-US" sz="2300" dirty="0">
                <a:solidFill>
                  <a:srgbClr val="666980"/>
                </a:solidFill>
                <a:latin typeface="Public Sans"/>
                <a:ea typeface="Public Sans"/>
                <a:cs typeface="Public Sans"/>
                <a:sym typeface="Public Sans"/>
              </a:rPr>
              <a:t>, Principal Attorney</a:t>
            </a:r>
          </a:p>
          <a:p>
            <a:pPr algn="l">
              <a:lnSpc>
                <a:spcPts val="2668"/>
              </a:lnSpc>
            </a:pPr>
            <a:r>
              <a:rPr lang="en-US" sz="2300" dirty="0">
                <a:solidFill>
                  <a:srgbClr val="666980"/>
                </a:solidFill>
                <a:latin typeface="Public Sans"/>
                <a:ea typeface="Public Sans"/>
                <a:cs typeface="Public Sans"/>
                <a:sym typeface="Public Sans"/>
              </a:rPr>
              <a:t>Lloyd Gosselink Rochelle &amp; Townsend, P.C.</a:t>
            </a:r>
          </a:p>
          <a:p>
            <a:pPr algn="l">
              <a:lnSpc>
                <a:spcPts val="2668"/>
              </a:lnSpc>
            </a:pPr>
            <a:endParaRPr lang="en-US" sz="2300" dirty="0">
              <a:solidFill>
                <a:srgbClr val="66698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algn="l">
              <a:lnSpc>
                <a:spcPts val="2668"/>
              </a:lnSpc>
            </a:pPr>
            <a:r>
              <a:rPr lang="en-US" sz="2300" dirty="0">
                <a:solidFill>
                  <a:srgbClr val="666980"/>
                </a:solidFill>
                <a:latin typeface="Public Sans"/>
                <a:ea typeface="Public Sans"/>
                <a:cs typeface="Public Sans"/>
                <a:sym typeface="Public Sans"/>
                <a:hlinkClick r:id="rId5"/>
              </a:rPr>
              <a:t>nvassar@lglawfirm.com</a:t>
            </a:r>
            <a:r>
              <a:rPr lang="en-US" sz="2300" dirty="0">
                <a:solidFill>
                  <a:srgbClr val="666980"/>
                </a:solidFill>
                <a:latin typeface="Public Sans"/>
                <a:ea typeface="Public Sans"/>
                <a:cs typeface="Public Sans"/>
                <a:sym typeface="Public Sans"/>
              </a:rPr>
              <a:t>; 512-322-5867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689" y="1425575"/>
            <a:ext cx="16230611" cy="7623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 algn="l">
              <a:lnSpc>
                <a:spcPts val="4550"/>
              </a:lnSpc>
              <a:buFont typeface="Arial" panose="020B0604020202020204" pitchFamily="34" charset="0"/>
              <a:buChar char="•"/>
            </a:pPr>
            <a:r>
              <a:rPr lang="en-US" sz="3200" spc="17" dirty="0">
                <a:solidFill>
                  <a:srgbClr val="000000"/>
                </a:solidFill>
                <a:latin typeface="Ovo"/>
                <a:ea typeface="Ovo"/>
                <a:cs typeface="Ovo"/>
                <a:sym typeface="Ovo"/>
              </a:rPr>
              <a:t>State level deference to TCEQ decisions</a:t>
            </a:r>
          </a:p>
          <a:p>
            <a:pPr marL="457200" indent="-457200" algn="l">
              <a:lnSpc>
                <a:spcPts val="4550"/>
              </a:lnSpc>
              <a:buFont typeface="Arial" panose="020B0604020202020204" pitchFamily="34" charset="0"/>
              <a:buChar char="•"/>
            </a:pPr>
            <a:endParaRPr lang="en-US" sz="3200" spc="17" dirty="0">
              <a:solidFill>
                <a:srgbClr val="000000"/>
              </a:solidFill>
              <a:latin typeface="Ovo"/>
              <a:ea typeface="Ovo"/>
              <a:cs typeface="Ovo"/>
              <a:sym typeface="Ovo"/>
            </a:endParaRPr>
          </a:p>
          <a:p>
            <a:pPr marL="457200" indent="-457200" algn="l">
              <a:lnSpc>
                <a:spcPts val="4550"/>
              </a:lnSpc>
              <a:buFont typeface="Arial" panose="020B0604020202020204" pitchFamily="34" charset="0"/>
              <a:buChar char="•"/>
            </a:pPr>
            <a:r>
              <a:rPr lang="en-US" sz="3200" spc="17" dirty="0">
                <a:solidFill>
                  <a:srgbClr val="000000"/>
                </a:solidFill>
                <a:latin typeface="Ovo"/>
                <a:ea typeface="Ovo"/>
                <a:cs typeface="Ovo"/>
                <a:sym typeface="Ovo"/>
              </a:rPr>
              <a:t>Integrity of Antidegradation policy as implemented through Ips</a:t>
            </a:r>
          </a:p>
          <a:p>
            <a:pPr marL="457200" indent="-457200" algn="l">
              <a:lnSpc>
                <a:spcPts val="4550"/>
              </a:lnSpc>
              <a:buFont typeface="Arial" panose="020B0604020202020204" pitchFamily="34" charset="0"/>
              <a:buChar char="•"/>
            </a:pPr>
            <a:endParaRPr lang="en-US" sz="3200" spc="17" dirty="0">
              <a:solidFill>
                <a:srgbClr val="000000"/>
              </a:solidFill>
              <a:latin typeface="Ovo"/>
              <a:ea typeface="Ovo"/>
              <a:cs typeface="Ovo"/>
              <a:sym typeface="Ovo"/>
            </a:endParaRPr>
          </a:p>
          <a:p>
            <a:pPr marL="457200" indent="-457200" algn="l">
              <a:lnSpc>
                <a:spcPts val="4550"/>
              </a:lnSpc>
              <a:buFont typeface="Arial" panose="020B0604020202020204" pitchFamily="34" charset="0"/>
              <a:buChar char="•"/>
            </a:pPr>
            <a:r>
              <a:rPr lang="en-US" sz="3200" spc="17" dirty="0">
                <a:solidFill>
                  <a:srgbClr val="000000"/>
                </a:solidFill>
                <a:latin typeface="Ovo"/>
                <a:ea typeface="Ovo"/>
                <a:cs typeface="Ovo"/>
                <a:sym typeface="Ovo"/>
              </a:rPr>
              <a:t>Meaning of the phrase </a:t>
            </a:r>
            <a:r>
              <a:rPr lang="en-US" sz="3200" i="1" spc="17" dirty="0">
                <a:solidFill>
                  <a:srgbClr val="000000"/>
                </a:solidFill>
                <a:latin typeface="Ovo"/>
                <a:ea typeface="Ovo"/>
                <a:cs typeface="Ovo"/>
                <a:sym typeface="Ovo"/>
              </a:rPr>
              <a:t>de </a:t>
            </a:r>
            <a:r>
              <a:rPr lang="en-US" sz="3200" i="1" spc="17" dirty="0" err="1">
                <a:solidFill>
                  <a:srgbClr val="000000"/>
                </a:solidFill>
                <a:latin typeface="Ovo"/>
                <a:ea typeface="Ovo"/>
                <a:cs typeface="Ovo"/>
                <a:sym typeface="Ovo"/>
              </a:rPr>
              <a:t>minimus</a:t>
            </a:r>
            <a:r>
              <a:rPr lang="en-US" sz="3200" i="1" spc="17" dirty="0">
                <a:solidFill>
                  <a:srgbClr val="000000"/>
                </a:solidFill>
                <a:latin typeface="Ovo"/>
                <a:ea typeface="Ovo"/>
                <a:cs typeface="Ovo"/>
                <a:sym typeface="Ovo"/>
              </a:rPr>
              <a:t> </a:t>
            </a:r>
            <a:r>
              <a:rPr lang="en-US" sz="3200" spc="17" dirty="0">
                <a:solidFill>
                  <a:srgbClr val="000000"/>
                </a:solidFill>
                <a:latin typeface="Ovo"/>
                <a:ea typeface="Ovo"/>
                <a:cs typeface="Ovo"/>
                <a:sym typeface="Ovo"/>
              </a:rPr>
              <a:t>and whether certain % increases in particular parameters = unallowable degradation of water quality</a:t>
            </a:r>
          </a:p>
          <a:p>
            <a:pPr marL="457200" indent="-457200" algn="l">
              <a:lnSpc>
                <a:spcPts val="4550"/>
              </a:lnSpc>
              <a:buFont typeface="Arial" panose="020B0604020202020204" pitchFamily="34" charset="0"/>
              <a:buChar char="•"/>
            </a:pPr>
            <a:endParaRPr lang="en-US" sz="3200" spc="17" dirty="0">
              <a:solidFill>
                <a:srgbClr val="000000"/>
              </a:solidFill>
              <a:latin typeface="Ovo"/>
              <a:ea typeface="Ovo"/>
              <a:cs typeface="Ovo"/>
              <a:sym typeface="Ovo"/>
            </a:endParaRPr>
          </a:p>
          <a:p>
            <a:pPr marL="457200" indent="-457200" algn="l">
              <a:lnSpc>
                <a:spcPts val="4550"/>
              </a:lnSpc>
              <a:buFont typeface="Arial" panose="020B0604020202020204" pitchFamily="34" charset="0"/>
              <a:buChar char="•"/>
            </a:pPr>
            <a:r>
              <a:rPr lang="en-US" sz="3200" spc="17" dirty="0">
                <a:solidFill>
                  <a:srgbClr val="000000"/>
                </a:solidFill>
                <a:latin typeface="Ovo"/>
                <a:ea typeface="Ovo"/>
                <a:cs typeface="Ovo"/>
                <a:sym typeface="Ovo"/>
              </a:rPr>
              <a:t>Road map for protestants challenging TPDES permits</a:t>
            </a:r>
          </a:p>
          <a:p>
            <a:pPr marL="457200" indent="-457200" algn="l">
              <a:lnSpc>
                <a:spcPts val="4550"/>
              </a:lnSpc>
              <a:buFont typeface="Arial" panose="020B0604020202020204" pitchFamily="34" charset="0"/>
              <a:buChar char="•"/>
            </a:pPr>
            <a:endParaRPr lang="en-US" sz="3200" spc="17" dirty="0">
              <a:solidFill>
                <a:srgbClr val="000000"/>
              </a:solidFill>
              <a:latin typeface="Ovo"/>
              <a:ea typeface="Ovo"/>
              <a:cs typeface="Ovo"/>
              <a:sym typeface="Ovo"/>
            </a:endParaRPr>
          </a:p>
          <a:p>
            <a:pPr algn="l">
              <a:lnSpc>
                <a:spcPts val="4550"/>
              </a:lnSpc>
            </a:pPr>
            <a:endParaRPr lang="en-US" sz="3200" spc="17" dirty="0">
              <a:solidFill>
                <a:srgbClr val="000000"/>
              </a:solidFill>
              <a:highlight>
                <a:srgbClr val="FFFF00"/>
              </a:highlight>
              <a:latin typeface="Ovo"/>
              <a:ea typeface="Ovo"/>
              <a:cs typeface="Ovo"/>
              <a:sym typeface="Ovo"/>
            </a:endParaRPr>
          </a:p>
          <a:p>
            <a:pPr algn="l">
              <a:lnSpc>
                <a:spcPts val="4550"/>
              </a:lnSpc>
            </a:pPr>
            <a:endParaRPr lang="en-US" sz="3500" spc="17" dirty="0">
              <a:solidFill>
                <a:srgbClr val="000000"/>
              </a:solidFill>
              <a:highlight>
                <a:srgbClr val="FFFF00"/>
              </a:highlight>
              <a:latin typeface="Ovo"/>
              <a:ea typeface="Ovo"/>
              <a:cs typeface="Ovo"/>
              <a:sym typeface="Ovo"/>
            </a:endParaRPr>
          </a:p>
          <a:p>
            <a:pPr algn="l">
              <a:lnSpc>
                <a:spcPts val="4550"/>
              </a:lnSpc>
            </a:pPr>
            <a:endParaRPr lang="en-US" sz="3500" spc="17" dirty="0">
              <a:solidFill>
                <a:srgbClr val="000000"/>
              </a:solidFill>
              <a:highlight>
                <a:srgbClr val="FFFF00"/>
              </a:highlight>
              <a:latin typeface="Ovo"/>
              <a:ea typeface="Ovo"/>
              <a:cs typeface="Ovo"/>
              <a:sym typeface="Ovo"/>
            </a:endParaRPr>
          </a:p>
          <a:p>
            <a:pPr algn="l">
              <a:lnSpc>
                <a:spcPts val="4550"/>
              </a:lnSpc>
            </a:pPr>
            <a:endParaRPr lang="en-US" sz="3500" spc="17" dirty="0">
              <a:solidFill>
                <a:srgbClr val="000000"/>
              </a:solidFill>
              <a:latin typeface="Ovo"/>
              <a:ea typeface="Ovo"/>
              <a:cs typeface="Ovo"/>
              <a:sym typeface="Ovo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24090" y="374806"/>
            <a:ext cx="16230600" cy="818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 b="1" spc="285" dirty="0">
                <a:solidFill>
                  <a:srgbClr val="271844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Why do we care about this case?  </a:t>
            </a:r>
          </a:p>
        </p:txBody>
      </p:sp>
      <p:sp>
        <p:nvSpPr>
          <p:cNvPr id="4" name="AutoShape 4"/>
          <p:cNvSpPr/>
          <p:nvPr/>
        </p:nvSpPr>
        <p:spPr>
          <a:xfrm flipV="1">
            <a:off x="1028695" y="1214341"/>
            <a:ext cx="16230594" cy="38509"/>
          </a:xfrm>
          <a:prstGeom prst="line">
            <a:avLst/>
          </a:prstGeom>
          <a:ln w="9525" cap="flat">
            <a:solidFill>
              <a:srgbClr val="66698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-9215" y="9127898"/>
            <a:ext cx="18297215" cy="1159102"/>
            <a:chOff x="0" y="0"/>
            <a:chExt cx="4819020" cy="3052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9019" cy="305278"/>
            </a:xfrm>
            <a:custGeom>
              <a:avLst/>
              <a:gdLst/>
              <a:ahLst/>
              <a:cxnLst/>
              <a:rect l="l" t="t" r="r" b="b"/>
              <a:pathLst>
                <a:path w="4819019" h="305278">
                  <a:moveTo>
                    <a:pt x="0" y="0"/>
                  </a:moveTo>
                  <a:lnTo>
                    <a:pt x="4819019" y="0"/>
                  </a:lnTo>
                  <a:lnTo>
                    <a:pt x="4819019" y="305278"/>
                  </a:lnTo>
                  <a:lnTo>
                    <a:pt x="0" y="305278"/>
                  </a:lnTo>
                  <a:close/>
                </a:path>
              </a:pathLst>
            </a:custGeom>
            <a:solidFill>
              <a:srgbClr val="181D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4819020" cy="3148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653228" y="9262416"/>
            <a:ext cx="2350645" cy="812438"/>
          </a:xfrm>
          <a:custGeom>
            <a:avLst/>
            <a:gdLst/>
            <a:ahLst/>
            <a:cxnLst/>
            <a:rect l="l" t="t" r="r" b="b"/>
            <a:pathLst>
              <a:path w="2350645" h="812438">
                <a:moveTo>
                  <a:pt x="0" y="0"/>
                </a:moveTo>
                <a:lnTo>
                  <a:pt x="2350645" y="0"/>
                </a:lnTo>
                <a:lnTo>
                  <a:pt x="2350645" y="812438"/>
                </a:lnTo>
                <a:lnTo>
                  <a:pt x="0" y="8124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13" b="-1513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2" name="Picture 11" descr="A hand sprinkling salt on a green background&#10;&#10;AI-generated content may be incorrect.">
            <a:extLst>
              <a:ext uri="{FF2B5EF4-FFF2-40B4-BE49-F238E27FC236}">
                <a16:creationId xmlns:a16="http://schemas.microsoft.com/office/drawing/2014/main" id="{D5B6A1A3-AE02-0088-F55A-4F61FD666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200" y="4457700"/>
            <a:ext cx="2895600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130C3C-0403-60A3-A87B-41035698B6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91C8D5A7-38E6-0DC5-D979-31F5E8C6D641}"/>
              </a:ext>
            </a:extLst>
          </p:cNvPr>
          <p:cNvSpPr txBox="1"/>
          <p:nvPr/>
        </p:nvSpPr>
        <p:spPr>
          <a:xfrm>
            <a:off x="1028689" y="1425575"/>
            <a:ext cx="16230611" cy="99830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 algn="l">
              <a:lnSpc>
                <a:spcPts val="4550"/>
              </a:lnSpc>
              <a:buFont typeface="Arial" panose="020B0604020202020204" pitchFamily="34" charset="0"/>
              <a:buChar char="•"/>
            </a:pPr>
            <a:r>
              <a:rPr lang="en-US" sz="3200" spc="17" dirty="0">
                <a:solidFill>
                  <a:srgbClr val="000000"/>
                </a:solidFill>
                <a:latin typeface="Ovo"/>
                <a:ea typeface="Ovo"/>
                <a:cs typeface="Ovo"/>
                <a:sym typeface="Ovo"/>
              </a:rPr>
              <a:t>2015 TPDES application for discharge up to 995,000 GPD ultimately to Onion Creek (via tributary)</a:t>
            </a:r>
          </a:p>
          <a:p>
            <a:pPr algn="l">
              <a:lnSpc>
                <a:spcPts val="4550"/>
              </a:lnSpc>
            </a:pPr>
            <a:endParaRPr lang="en-US" sz="3200" spc="17" dirty="0">
              <a:solidFill>
                <a:srgbClr val="000000"/>
              </a:solidFill>
              <a:latin typeface="Ovo"/>
              <a:ea typeface="Ovo"/>
              <a:cs typeface="Ovo"/>
              <a:sym typeface="Ovo"/>
            </a:endParaRPr>
          </a:p>
          <a:p>
            <a:pPr marL="457200" indent="-457200" algn="l">
              <a:lnSpc>
                <a:spcPts val="4550"/>
              </a:lnSpc>
              <a:buFont typeface="Arial" panose="020B0604020202020204" pitchFamily="34" charset="0"/>
              <a:buChar char="•"/>
            </a:pPr>
            <a:r>
              <a:rPr lang="en-US" sz="3200" spc="17" dirty="0">
                <a:solidFill>
                  <a:srgbClr val="000000"/>
                </a:solidFill>
                <a:latin typeface="Ovo"/>
                <a:ea typeface="Ovo"/>
                <a:cs typeface="Ovo"/>
                <a:sym typeface="Ovo"/>
              </a:rPr>
              <a:t>Modeling showed that with permit conditions in place, a 5.0 mg/L in stream dissolved oxygen would be maintained</a:t>
            </a:r>
          </a:p>
          <a:p>
            <a:pPr marL="457200" indent="-457200" algn="l">
              <a:lnSpc>
                <a:spcPts val="4550"/>
              </a:lnSpc>
              <a:buFont typeface="Arial" panose="020B0604020202020204" pitchFamily="34" charset="0"/>
              <a:buChar char="•"/>
            </a:pPr>
            <a:endParaRPr lang="en-US" sz="3200" spc="17" dirty="0">
              <a:solidFill>
                <a:srgbClr val="000000"/>
              </a:solidFill>
              <a:latin typeface="Ovo"/>
              <a:ea typeface="Ovo"/>
              <a:cs typeface="Ovo"/>
              <a:sym typeface="Ovo"/>
            </a:endParaRPr>
          </a:p>
          <a:p>
            <a:pPr marL="457200" indent="-457200" algn="l">
              <a:lnSpc>
                <a:spcPts val="4550"/>
              </a:lnSpc>
              <a:buFont typeface="Arial" panose="020B0604020202020204" pitchFamily="34" charset="0"/>
              <a:buChar char="•"/>
            </a:pPr>
            <a:r>
              <a:rPr lang="en-US" sz="3200" spc="17" dirty="0">
                <a:solidFill>
                  <a:srgbClr val="000000"/>
                </a:solidFill>
                <a:latin typeface="Ovo"/>
                <a:ea typeface="Ovo"/>
                <a:cs typeface="Ovo"/>
                <a:sym typeface="Ovo"/>
              </a:rPr>
              <a:t>Included TP limit of 0.15 mg/L daily average, requiring enhanced treatment</a:t>
            </a:r>
          </a:p>
          <a:p>
            <a:pPr marL="457200" indent="-457200" algn="l">
              <a:lnSpc>
                <a:spcPts val="4550"/>
              </a:lnSpc>
              <a:buFont typeface="Arial" panose="020B0604020202020204" pitchFamily="34" charset="0"/>
              <a:buChar char="•"/>
            </a:pPr>
            <a:endParaRPr lang="en-US" sz="3200" spc="17" dirty="0">
              <a:solidFill>
                <a:srgbClr val="000000"/>
              </a:solidFill>
              <a:latin typeface="Ovo"/>
              <a:ea typeface="Ovo"/>
              <a:cs typeface="Ovo"/>
              <a:sym typeface="Ovo"/>
            </a:endParaRPr>
          </a:p>
          <a:p>
            <a:pPr marL="457200" indent="-457200" algn="l">
              <a:lnSpc>
                <a:spcPts val="4550"/>
              </a:lnSpc>
              <a:buFont typeface="Arial" panose="020B0604020202020204" pitchFamily="34" charset="0"/>
              <a:buChar char="•"/>
            </a:pPr>
            <a:r>
              <a:rPr lang="en-US" sz="3200" spc="17" dirty="0">
                <a:solidFill>
                  <a:srgbClr val="000000"/>
                </a:solidFill>
                <a:latin typeface="Ovo"/>
                <a:ea typeface="Ovo"/>
                <a:cs typeface="Ovo"/>
                <a:sym typeface="Ovo"/>
              </a:rPr>
              <a:t>EPA reviewed TCEQ’s application of antidegradation analysis and ultimately deemed the TCEQ approach sufficient.</a:t>
            </a:r>
          </a:p>
          <a:p>
            <a:pPr marL="457200" indent="-457200" algn="l">
              <a:lnSpc>
                <a:spcPts val="4550"/>
              </a:lnSpc>
              <a:buFont typeface="Arial" panose="020B0604020202020204" pitchFamily="34" charset="0"/>
              <a:buChar char="•"/>
            </a:pPr>
            <a:endParaRPr lang="en-US" sz="3200" spc="17" dirty="0">
              <a:solidFill>
                <a:srgbClr val="000000"/>
              </a:solidFill>
              <a:latin typeface="Ovo"/>
              <a:ea typeface="Ovo"/>
              <a:cs typeface="Ovo"/>
              <a:sym typeface="Ovo"/>
            </a:endParaRPr>
          </a:p>
          <a:p>
            <a:pPr marL="457200" indent="-457200" algn="l">
              <a:lnSpc>
                <a:spcPts val="4550"/>
              </a:lnSpc>
              <a:buFont typeface="Arial" panose="020B0604020202020204" pitchFamily="34" charset="0"/>
              <a:buChar char="•"/>
            </a:pPr>
            <a:r>
              <a:rPr lang="en-US" sz="3200" spc="17" dirty="0">
                <a:solidFill>
                  <a:srgbClr val="000000"/>
                </a:solidFill>
                <a:latin typeface="Ovo"/>
                <a:ea typeface="Ovo"/>
                <a:cs typeface="Ovo"/>
                <a:sym typeface="Ovo"/>
              </a:rPr>
              <a:t>Disinfection requirement due to Barton Springs Salamander</a:t>
            </a:r>
          </a:p>
          <a:p>
            <a:pPr marL="457200" indent="-457200" algn="l">
              <a:lnSpc>
                <a:spcPts val="4550"/>
              </a:lnSpc>
              <a:buFont typeface="Arial" panose="020B0604020202020204" pitchFamily="34" charset="0"/>
              <a:buChar char="•"/>
            </a:pPr>
            <a:endParaRPr lang="en-US" sz="3200" spc="17" dirty="0">
              <a:solidFill>
                <a:srgbClr val="000000"/>
              </a:solidFill>
              <a:latin typeface="Ovo"/>
              <a:ea typeface="Ovo"/>
              <a:cs typeface="Ovo"/>
              <a:sym typeface="Ovo"/>
            </a:endParaRPr>
          </a:p>
          <a:p>
            <a:pPr algn="l">
              <a:lnSpc>
                <a:spcPts val="4550"/>
              </a:lnSpc>
            </a:pPr>
            <a:endParaRPr lang="en-US" sz="3200" spc="17" dirty="0">
              <a:solidFill>
                <a:srgbClr val="000000"/>
              </a:solidFill>
              <a:highlight>
                <a:srgbClr val="FFFF00"/>
              </a:highlight>
              <a:latin typeface="Ovo"/>
              <a:ea typeface="Ovo"/>
              <a:cs typeface="Ovo"/>
              <a:sym typeface="Ovo"/>
            </a:endParaRPr>
          </a:p>
          <a:p>
            <a:pPr algn="l">
              <a:lnSpc>
                <a:spcPts val="4550"/>
              </a:lnSpc>
            </a:pPr>
            <a:endParaRPr lang="en-US" sz="3500" spc="17" dirty="0">
              <a:solidFill>
                <a:srgbClr val="000000"/>
              </a:solidFill>
              <a:highlight>
                <a:srgbClr val="FFFF00"/>
              </a:highlight>
              <a:latin typeface="Ovo"/>
              <a:ea typeface="Ovo"/>
              <a:cs typeface="Ovo"/>
              <a:sym typeface="Ovo"/>
            </a:endParaRPr>
          </a:p>
          <a:p>
            <a:pPr algn="l">
              <a:lnSpc>
                <a:spcPts val="4550"/>
              </a:lnSpc>
            </a:pPr>
            <a:endParaRPr lang="en-US" sz="3500" spc="17" dirty="0">
              <a:solidFill>
                <a:srgbClr val="000000"/>
              </a:solidFill>
              <a:highlight>
                <a:srgbClr val="FFFF00"/>
              </a:highlight>
              <a:latin typeface="Ovo"/>
              <a:ea typeface="Ovo"/>
              <a:cs typeface="Ovo"/>
              <a:sym typeface="Ovo"/>
            </a:endParaRPr>
          </a:p>
          <a:p>
            <a:pPr algn="l">
              <a:lnSpc>
                <a:spcPts val="4550"/>
              </a:lnSpc>
            </a:pPr>
            <a:endParaRPr lang="en-US" sz="3500" spc="17" dirty="0">
              <a:solidFill>
                <a:srgbClr val="000000"/>
              </a:solidFill>
              <a:latin typeface="Ovo"/>
              <a:ea typeface="Ovo"/>
              <a:cs typeface="Ovo"/>
              <a:sym typeface="Ovo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1FCFF05E-1333-D160-E6D5-7CFCCA810E54}"/>
              </a:ext>
            </a:extLst>
          </p:cNvPr>
          <p:cNvSpPr txBox="1"/>
          <p:nvPr/>
        </p:nvSpPr>
        <p:spPr>
          <a:xfrm>
            <a:off x="1024090" y="374806"/>
            <a:ext cx="16230600" cy="818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 b="1" spc="285" dirty="0">
                <a:solidFill>
                  <a:srgbClr val="271844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Background</a:t>
            </a: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A139654F-0827-5148-3938-8EEA0268CD74}"/>
              </a:ext>
            </a:extLst>
          </p:cNvPr>
          <p:cNvSpPr/>
          <p:nvPr/>
        </p:nvSpPr>
        <p:spPr>
          <a:xfrm flipV="1">
            <a:off x="1028695" y="1214341"/>
            <a:ext cx="16230594" cy="38509"/>
          </a:xfrm>
          <a:prstGeom prst="line">
            <a:avLst/>
          </a:prstGeom>
          <a:ln w="9525" cap="flat">
            <a:solidFill>
              <a:srgbClr val="66698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95367496-832E-69CD-7EB3-03737DB01647}"/>
              </a:ext>
            </a:extLst>
          </p:cNvPr>
          <p:cNvGrpSpPr/>
          <p:nvPr/>
        </p:nvGrpSpPr>
        <p:grpSpPr>
          <a:xfrm>
            <a:off x="-9215" y="9127898"/>
            <a:ext cx="18297215" cy="1159102"/>
            <a:chOff x="0" y="0"/>
            <a:chExt cx="4819020" cy="305278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D1047260-CB5A-69F0-5673-C423120B7F1C}"/>
                </a:ext>
              </a:extLst>
            </p:cNvPr>
            <p:cNvSpPr/>
            <p:nvPr/>
          </p:nvSpPr>
          <p:spPr>
            <a:xfrm>
              <a:off x="0" y="0"/>
              <a:ext cx="4819019" cy="305278"/>
            </a:xfrm>
            <a:custGeom>
              <a:avLst/>
              <a:gdLst/>
              <a:ahLst/>
              <a:cxnLst/>
              <a:rect l="l" t="t" r="r" b="b"/>
              <a:pathLst>
                <a:path w="4819019" h="305278">
                  <a:moveTo>
                    <a:pt x="0" y="0"/>
                  </a:moveTo>
                  <a:lnTo>
                    <a:pt x="4819019" y="0"/>
                  </a:lnTo>
                  <a:lnTo>
                    <a:pt x="4819019" y="305278"/>
                  </a:lnTo>
                  <a:lnTo>
                    <a:pt x="0" y="305278"/>
                  </a:lnTo>
                  <a:close/>
                </a:path>
              </a:pathLst>
            </a:custGeom>
            <a:solidFill>
              <a:srgbClr val="181D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6C493AF0-F551-380C-636B-17175C8A0751}"/>
                </a:ext>
              </a:extLst>
            </p:cNvPr>
            <p:cNvSpPr txBox="1"/>
            <p:nvPr/>
          </p:nvSpPr>
          <p:spPr>
            <a:xfrm>
              <a:off x="0" y="-9525"/>
              <a:ext cx="4819020" cy="3148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D70A4CED-93FC-F011-7C8B-07C23D272C3F}"/>
              </a:ext>
            </a:extLst>
          </p:cNvPr>
          <p:cNvSpPr/>
          <p:nvPr/>
        </p:nvSpPr>
        <p:spPr>
          <a:xfrm>
            <a:off x="653228" y="9262416"/>
            <a:ext cx="2350645" cy="812438"/>
          </a:xfrm>
          <a:custGeom>
            <a:avLst/>
            <a:gdLst/>
            <a:ahLst/>
            <a:cxnLst/>
            <a:rect l="l" t="t" r="r" b="b"/>
            <a:pathLst>
              <a:path w="2350645" h="812438">
                <a:moveTo>
                  <a:pt x="0" y="0"/>
                </a:moveTo>
                <a:lnTo>
                  <a:pt x="2350645" y="0"/>
                </a:lnTo>
                <a:lnTo>
                  <a:pt x="2350645" y="812438"/>
                </a:lnTo>
                <a:lnTo>
                  <a:pt x="0" y="8124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13" b="-1513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0" name="Picture 9" descr="A sign in front of a stone wall&#10;&#10;AI-generated content may be incorrect.">
            <a:extLst>
              <a:ext uri="{FF2B5EF4-FFF2-40B4-BE49-F238E27FC236}">
                <a16:creationId xmlns:a16="http://schemas.microsoft.com/office/drawing/2014/main" id="{EB18CA1A-0258-FE5F-87CE-A48AB4989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0" y="7001284"/>
            <a:ext cx="5471509" cy="306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873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196214-5CD2-7BFB-61D1-94B2A5D01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4399A617-1997-1D4D-5ED8-442A19094B27}"/>
              </a:ext>
            </a:extLst>
          </p:cNvPr>
          <p:cNvSpPr txBox="1"/>
          <p:nvPr/>
        </p:nvSpPr>
        <p:spPr>
          <a:xfrm>
            <a:off x="1028689" y="1425575"/>
            <a:ext cx="16230611" cy="7623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 algn="l">
              <a:lnSpc>
                <a:spcPts val="4550"/>
              </a:lnSpc>
              <a:buFont typeface="Arial" panose="020B0604020202020204" pitchFamily="34" charset="0"/>
              <a:buChar char="•"/>
            </a:pPr>
            <a:r>
              <a:rPr lang="en-US" sz="3200" spc="17" dirty="0">
                <a:solidFill>
                  <a:srgbClr val="000000"/>
                </a:solidFill>
                <a:latin typeface="Ovo"/>
                <a:ea typeface="Ovo"/>
                <a:cs typeface="Ovo"/>
                <a:sym typeface="Ovo"/>
              </a:rPr>
              <a:t>Multiple initial protestants, but Save Our Springs Alliance, Inc. remained to the point of a contested case hearing.</a:t>
            </a:r>
          </a:p>
          <a:p>
            <a:pPr algn="l">
              <a:lnSpc>
                <a:spcPts val="4550"/>
              </a:lnSpc>
            </a:pPr>
            <a:endParaRPr lang="en-US" sz="3200" spc="17" dirty="0">
              <a:solidFill>
                <a:srgbClr val="000000"/>
              </a:solidFill>
              <a:latin typeface="Ovo"/>
              <a:ea typeface="Ovo"/>
              <a:cs typeface="Ovo"/>
              <a:sym typeface="Ovo"/>
            </a:endParaRPr>
          </a:p>
          <a:p>
            <a:pPr marL="457200" indent="-457200" algn="l">
              <a:lnSpc>
                <a:spcPts val="4550"/>
              </a:lnSpc>
              <a:buFont typeface="Arial" panose="020B0604020202020204" pitchFamily="34" charset="0"/>
              <a:buChar char="•"/>
            </a:pPr>
            <a:r>
              <a:rPr lang="en-US" sz="3200" spc="17" dirty="0">
                <a:solidFill>
                  <a:srgbClr val="000000"/>
                </a:solidFill>
                <a:latin typeface="Ovo"/>
                <a:ea typeface="Ovo"/>
                <a:cs typeface="Ovo"/>
                <a:sym typeface="Ovo"/>
              </a:rPr>
              <a:t>SB 709 and “rebuttable presumption” at SOAH</a:t>
            </a:r>
          </a:p>
          <a:p>
            <a:pPr marL="457200" indent="-457200" algn="l">
              <a:lnSpc>
                <a:spcPts val="4550"/>
              </a:lnSpc>
              <a:buFont typeface="Arial" panose="020B0604020202020204" pitchFamily="34" charset="0"/>
              <a:buChar char="•"/>
            </a:pPr>
            <a:endParaRPr lang="en-US" sz="3200" spc="17" dirty="0">
              <a:solidFill>
                <a:srgbClr val="000000"/>
              </a:solidFill>
              <a:latin typeface="Ovo"/>
              <a:ea typeface="Ovo"/>
              <a:cs typeface="Ovo"/>
              <a:sym typeface="Ovo"/>
            </a:endParaRPr>
          </a:p>
          <a:p>
            <a:pPr marL="457200" indent="-457200" algn="l">
              <a:lnSpc>
                <a:spcPts val="4550"/>
              </a:lnSpc>
              <a:buFont typeface="Arial" panose="020B0604020202020204" pitchFamily="34" charset="0"/>
              <a:buChar char="•"/>
            </a:pPr>
            <a:r>
              <a:rPr lang="en-US" sz="3200" spc="17" dirty="0">
                <a:solidFill>
                  <a:srgbClr val="000000"/>
                </a:solidFill>
                <a:latin typeface="Ovo"/>
                <a:ea typeface="Ovo"/>
                <a:cs typeface="Ovo"/>
                <a:sym typeface="Ovo"/>
              </a:rPr>
              <a:t>SOAH PFD and TCEQ issuance of permit (and effect of permit issuance, even if appealed)</a:t>
            </a:r>
          </a:p>
          <a:p>
            <a:pPr marL="457200" indent="-457200" algn="l">
              <a:lnSpc>
                <a:spcPts val="4550"/>
              </a:lnSpc>
              <a:buFont typeface="Arial" panose="020B0604020202020204" pitchFamily="34" charset="0"/>
              <a:buChar char="•"/>
            </a:pPr>
            <a:endParaRPr lang="en-US" sz="3200" spc="17" dirty="0">
              <a:solidFill>
                <a:srgbClr val="000000"/>
              </a:solidFill>
              <a:latin typeface="Ovo"/>
              <a:ea typeface="Ovo"/>
              <a:cs typeface="Ovo"/>
              <a:sym typeface="Ovo"/>
            </a:endParaRPr>
          </a:p>
          <a:p>
            <a:pPr marL="457200" indent="-457200" algn="l">
              <a:lnSpc>
                <a:spcPts val="4550"/>
              </a:lnSpc>
              <a:buFont typeface="Arial" panose="020B0604020202020204" pitchFamily="34" charset="0"/>
              <a:buChar char="•"/>
            </a:pPr>
            <a:endParaRPr lang="en-US" sz="3200" spc="17" dirty="0">
              <a:solidFill>
                <a:srgbClr val="000000"/>
              </a:solidFill>
              <a:latin typeface="Ovo"/>
              <a:ea typeface="Ovo"/>
              <a:cs typeface="Ovo"/>
              <a:sym typeface="Ovo"/>
            </a:endParaRPr>
          </a:p>
          <a:p>
            <a:pPr algn="l">
              <a:lnSpc>
                <a:spcPts val="4550"/>
              </a:lnSpc>
            </a:pPr>
            <a:endParaRPr lang="en-US" sz="3200" spc="17" dirty="0">
              <a:solidFill>
                <a:srgbClr val="000000"/>
              </a:solidFill>
              <a:highlight>
                <a:srgbClr val="FFFF00"/>
              </a:highlight>
              <a:latin typeface="Ovo"/>
              <a:ea typeface="Ovo"/>
              <a:cs typeface="Ovo"/>
              <a:sym typeface="Ovo"/>
            </a:endParaRPr>
          </a:p>
          <a:p>
            <a:pPr algn="l">
              <a:lnSpc>
                <a:spcPts val="4550"/>
              </a:lnSpc>
            </a:pPr>
            <a:endParaRPr lang="en-US" sz="3500" spc="17" dirty="0">
              <a:solidFill>
                <a:srgbClr val="000000"/>
              </a:solidFill>
              <a:highlight>
                <a:srgbClr val="FFFF00"/>
              </a:highlight>
              <a:latin typeface="Ovo"/>
              <a:ea typeface="Ovo"/>
              <a:cs typeface="Ovo"/>
              <a:sym typeface="Ovo"/>
            </a:endParaRPr>
          </a:p>
          <a:p>
            <a:pPr algn="l">
              <a:lnSpc>
                <a:spcPts val="4550"/>
              </a:lnSpc>
            </a:pPr>
            <a:endParaRPr lang="en-US" sz="3500" spc="17" dirty="0">
              <a:solidFill>
                <a:srgbClr val="000000"/>
              </a:solidFill>
              <a:highlight>
                <a:srgbClr val="FFFF00"/>
              </a:highlight>
              <a:latin typeface="Ovo"/>
              <a:ea typeface="Ovo"/>
              <a:cs typeface="Ovo"/>
              <a:sym typeface="Ovo"/>
            </a:endParaRPr>
          </a:p>
          <a:p>
            <a:pPr algn="l">
              <a:lnSpc>
                <a:spcPts val="4550"/>
              </a:lnSpc>
            </a:pPr>
            <a:endParaRPr lang="en-US" sz="3500" spc="17" dirty="0">
              <a:solidFill>
                <a:srgbClr val="000000"/>
              </a:solidFill>
              <a:latin typeface="Ovo"/>
              <a:ea typeface="Ovo"/>
              <a:cs typeface="Ovo"/>
              <a:sym typeface="Ovo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DEC873BC-CEE7-BF23-D926-BDBA09C3593A}"/>
              </a:ext>
            </a:extLst>
          </p:cNvPr>
          <p:cNvSpPr txBox="1"/>
          <p:nvPr/>
        </p:nvSpPr>
        <p:spPr>
          <a:xfrm>
            <a:off x="1024090" y="374806"/>
            <a:ext cx="16230600" cy="818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 b="1" spc="285" dirty="0">
                <a:solidFill>
                  <a:srgbClr val="271844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Protests to Application</a:t>
            </a: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E9E8B62A-3B07-FCF7-1CEA-F0E65AE3A3C1}"/>
              </a:ext>
            </a:extLst>
          </p:cNvPr>
          <p:cNvSpPr/>
          <p:nvPr/>
        </p:nvSpPr>
        <p:spPr>
          <a:xfrm flipV="1">
            <a:off x="1028695" y="1214341"/>
            <a:ext cx="16230594" cy="38509"/>
          </a:xfrm>
          <a:prstGeom prst="line">
            <a:avLst/>
          </a:prstGeom>
          <a:ln w="9525" cap="flat">
            <a:solidFill>
              <a:srgbClr val="66698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1D40EF36-F197-56C9-7ED4-159D7E6231C8}"/>
              </a:ext>
            </a:extLst>
          </p:cNvPr>
          <p:cNvGrpSpPr/>
          <p:nvPr/>
        </p:nvGrpSpPr>
        <p:grpSpPr>
          <a:xfrm>
            <a:off x="-9215" y="9127898"/>
            <a:ext cx="18297215" cy="1159102"/>
            <a:chOff x="0" y="0"/>
            <a:chExt cx="4819020" cy="305278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6176FCA4-9C9B-AD0A-995A-45BAA9097F44}"/>
                </a:ext>
              </a:extLst>
            </p:cNvPr>
            <p:cNvSpPr/>
            <p:nvPr/>
          </p:nvSpPr>
          <p:spPr>
            <a:xfrm>
              <a:off x="0" y="0"/>
              <a:ext cx="4819019" cy="305278"/>
            </a:xfrm>
            <a:custGeom>
              <a:avLst/>
              <a:gdLst/>
              <a:ahLst/>
              <a:cxnLst/>
              <a:rect l="l" t="t" r="r" b="b"/>
              <a:pathLst>
                <a:path w="4819019" h="305278">
                  <a:moveTo>
                    <a:pt x="0" y="0"/>
                  </a:moveTo>
                  <a:lnTo>
                    <a:pt x="4819019" y="0"/>
                  </a:lnTo>
                  <a:lnTo>
                    <a:pt x="4819019" y="305278"/>
                  </a:lnTo>
                  <a:lnTo>
                    <a:pt x="0" y="305278"/>
                  </a:lnTo>
                  <a:close/>
                </a:path>
              </a:pathLst>
            </a:custGeom>
            <a:solidFill>
              <a:srgbClr val="181D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5BF097A1-C0E1-0BE7-9374-3F2C1E439E45}"/>
                </a:ext>
              </a:extLst>
            </p:cNvPr>
            <p:cNvSpPr txBox="1"/>
            <p:nvPr/>
          </p:nvSpPr>
          <p:spPr>
            <a:xfrm>
              <a:off x="0" y="-9525"/>
              <a:ext cx="4819020" cy="3148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A37E28FD-A67D-BD06-3D3E-5548CD4F0436}"/>
              </a:ext>
            </a:extLst>
          </p:cNvPr>
          <p:cNvSpPr/>
          <p:nvPr/>
        </p:nvSpPr>
        <p:spPr>
          <a:xfrm>
            <a:off x="653228" y="9262416"/>
            <a:ext cx="2350645" cy="812438"/>
          </a:xfrm>
          <a:custGeom>
            <a:avLst/>
            <a:gdLst/>
            <a:ahLst/>
            <a:cxnLst/>
            <a:rect l="l" t="t" r="r" b="b"/>
            <a:pathLst>
              <a:path w="2350645" h="812438">
                <a:moveTo>
                  <a:pt x="0" y="0"/>
                </a:moveTo>
                <a:lnTo>
                  <a:pt x="2350645" y="0"/>
                </a:lnTo>
                <a:lnTo>
                  <a:pt x="2350645" y="812438"/>
                </a:lnTo>
                <a:lnTo>
                  <a:pt x="0" y="8124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13" b="-1513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1" name="Picture 10" descr="A black and white logo&#10;&#10;AI-generated content may be incorrect.">
            <a:extLst>
              <a:ext uri="{FF2B5EF4-FFF2-40B4-BE49-F238E27FC236}">
                <a16:creationId xmlns:a16="http://schemas.microsoft.com/office/drawing/2014/main" id="{8D92C6E5-AD60-72B9-AF67-98B05DAC56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098041"/>
            <a:ext cx="2895600" cy="2895600"/>
          </a:xfrm>
          <a:prstGeom prst="rect">
            <a:avLst/>
          </a:prstGeom>
        </p:spPr>
      </p:pic>
      <p:pic>
        <p:nvPicPr>
          <p:cNvPr id="13" name="Picture 12" descr="A blue and green logo with white text&#10;&#10;AI-generated content may be incorrect.">
            <a:extLst>
              <a:ext uri="{FF2B5EF4-FFF2-40B4-BE49-F238E27FC236}">
                <a16:creationId xmlns:a16="http://schemas.microsoft.com/office/drawing/2014/main" id="{A645159A-E693-0BBF-41D9-227D0870CC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45" y="6098041"/>
            <a:ext cx="2895600" cy="2895600"/>
          </a:xfrm>
          <a:prstGeom prst="rect">
            <a:avLst/>
          </a:prstGeom>
        </p:spPr>
      </p:pic>
      <p:pic>
        <p:nvPicPr>
          <p:cNvPr id="14" name="Picture 13" descr="A blue and green logo with white text&#10;&#10;AI-generated content may be incorrect.">
            <a:extLst>
              <a:ext uri="{FF2B5EF4-FFF2-40B4-BE49-F238E27FC236}">
                <a16:creationId xmlns:a16="http://schemas.microsoft.com/office/drawing/2014/main" id="{9EC8891B-2B8A-68FA-E6A0-CC6CC3C2F3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0" y="6098041"/>
            <a:ext cx="2895600" cy="2895600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E77660FF-965E-21F7-EE3A-BE641F11BA24}"/>
              </a:ext>
            </a:extLst>
          </p:cNvPr>
          <p:cNvSpPr/>
          <p:nvPr/>
        </p:nvSpPr>
        <p:spPr>
          <a:xfrm>
            <a:off x="4648200" y="7048500"/>
            <a:ext cx="2133600" cy="990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FF504174-AA4C-DE7A-92EC-16361C1DC5A4}"/>
              </a:ext>
            </a:extLst>
          </p:cNvPr>
          <p:cNvSpPr/>
          <p:nvPr/>
        </p:nvSpPr>
        <p:spPr>
          <a:xfrm>
            <a:off x="10921052" y="7048500"/>
            <a:ext cx="2133600" cy="990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668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F277F5-716A-95BF-7480-82913D09E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E49A85FF-7F7E-02FF-0F87-69E851CF1816}"/>
              </a:ext>
            </a:extLst>
          </p:cNvPr>
          <p:cNvSpPr txBox="1"/>
          <p:nvPr/>
        </p:nvSpPr>
        <p:spPr>
          <a:xfrm>
            <a:off x="1028689" y="1425575"/>
            <a:ext cx="16230611" cy="5853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 algn="l">
              <a:lnSpc>
                <a:spcPts val="4550"/>
              </a:lnSpc>
              <a:buFont typeface="Arial" panose="020B0604020202020204" pitchFamily="34" charset="0"/>
              <a:buChar char="•"/>
            </a:pPr>
            <a:r>
              <a:rPr lang="en-US" sz="3200" spc="17" dirty="0">
                <a:solidFill>
                  <a:srgbClr val="000000"/>
                </a:solidFill>
                <a:latin typeface="Ovo"/>
                <a:ea typeface="Ovo"/>
                <a:cs typeface="Ovo"/>
                <a:sym typeface="Ovo"/>
              </a:rPr>
              <a:t>Travis County District Court</a:t>
            </a:r>
          </a:p>
          <a:p>
            <a:pPr marL="457200" indent="-457200" algn="l">
              <a:lnSpc>
                <a:spcPts val="4550"/>
              </a:lnSpc>
              <a:buFont typeface="Arial" panose="020B0604020202020204" pitchFamily="34" charset="0"/>
              <a:buChar char="•"/>
            </a:pPr>
            <a:r>
              <a:rPr lang="en-US" sz="3200" spc="17" dirty="0">
                <a:solidFill>
                  <a:srgbClr val="000000"/>
                </a:solidFill>
                <a:latin typeface="Ovo"/>
                <a:ea typeface="Ovo"/>
                <a:cs typeface="Ovo"/>
                <a:sym typeface="Ovo"/>
              </a:rPr>
              <a:t>El Paso Appellate Court</a:t>
            </a:r>
          </a:p>
          <a:p>
            <a:pPr marL="457200" indent="-457200" algn="l">
              <a:lnSpc>
                <a:spcPts val="4550"/>
              </a:lnSpc>
              <a:buFont typeface="Arial" panose="020B0604020202020204" pitchFamily="34" charset="0"/>
              <a:buChar char="•"/>
            </a:pPr>
            <a:r>
              <a:rPr lang="en-US" sz="3200" spc="17" dirty="0">
                <a:solidFill>
                  <a:srgbClr val="000000"/>
                </a:solidFill>
                <a:latin typeface="Ovo"/>
                <a:ea typeface="Ovo"/>
                <a:cs typeface="Ovo"/>
                <a:sym typeface="Ovo"/>
              </a:rPr>
              <a:t>Supreme Court of Texas</a:t>
            </a:r>
          </a:p>
          <a:p>
            <a:pPr algn="l">
              <a:lnSpc>
                <a:spcPts val="4550"/>
              </a:lnSpc>
            </a:pPr>
            <a:endParaRPr lang="en-US" sz="3200" spc="17" dirty="0">
              <a:solidFill>
                <a:srgbClr val="000000"/>
              </a:solidFill>
              <a:latin typeface="Ovo"/>
              <a:ea typeface="Ovo"/>
              <a:cs typeface="Ovo"/>
              <a:sym typeface="Ovo"/>
            </a:endParaRPr>
          </a:p>
          <a:p>
            <a:pPr marL="457200" indent="-457200" algn="l">
              <a:lnSpc>
                <a:spcPts val="4550"/>
              </a:lnSpc>
              <a:buFont typeface="Arial" panose="020B0604020202020204" pitchFamily="34" charset="0"/>
              <a:buChar char="•"/>
            </a:pPr>
            <a:endParaRPr lang="en-US" sz="3200" spc="17" dirty="0">
              <a:solidFill>
                <a:srgbClr val="000000"/>
              </a:solidFill>
              <a:latin typeface="Ovo"/>
              <a:ea typeface="Ovo"/>
              <a:cs typeface="Ovo"/>
              <a:sym typeface="Ovo"/>
            </a:endParaRPr>
          </a:p>
          <a:p>
            <a:pPr marL="457200" indent="-457200" algn="l">
              <a:lnSpc>
                <a:spcPts val="4550"/>
              </a:lnSpc>
              <a:buFont typeface="Arial" panose="020B0604020202020204" pitchFamily="34" charset="0"/>
              <a:buChar char="•"/>
            </a:pPr>
            <a:endParaRPr lang="en-US" sz="3200" spc="17" dirty="0">
              <a:solidFill>
                <a:srgbClr val="000000"/>
              </a:solidFill>
              <a:latin typeface="Ovo"/>
              <a:ea typeface="Ovo"/>
              <a:cs typeface="Ovo"/>
              <a:sym typeface="Ovo"/>
            </a:endParaRPr>
          </a:p>
          <a:p>
            <a:pPr algn="l">
              <a:lnSpc>
                <a:spcPts val="4550"/>
              </a:lnSpc>
            </a:pPr>
            <a:endParaRPr lang="en-US" sz="3200" spc="17" dirty="0">
              <a:solidFill>
                <a:srgbClr val="000000"/>
              </a:solidFill>
              <a:highlight>
                <a:srgbClr val="FFFF00"/>
              </a:highlight>
              <a:latin typeface="Ovo"/>
              <a:ea typeface="Ovo"/>
              <a:cs typeface="Ovo"/>
              <a:sym typeface="Ovo"/>
            </a:endParaRPr>
          </a:p>
          <a:p>
            <a:pPr algn="l">
              <a:lnSpc>
                <a:spcPts val="4550"/>
              </a:lnSpc>
            </a:pPr>
            <a:endParaRPr lang="en-US" sz="3500" spc="17" dirty="0">
              <a:solidFill>
                <a:srgbClr val="000000"/>
              </a:solidFill>
              <a:highlight>
                <a:srgbClr val="FFFF00"/>
              </a:highlight>
              <a:latin typeface="Ovo"/>
              <a:ea typeface="Ovo"/>
              <a:cs typeface="Ovo"/>
              <a:sym typeface="Ovo"/>
            </a:endParaRPr>
          </a:p>
          <a:p>
            <a:pPr algn="l">
              <a:lnSpc>
                <a:spcPts val="4550"/>
              </a:lnSpc>
            </a:pPr>
            <a:endParaRPr lang="en-US" sz="3500" spc="17" dirty="0">
              <a:solidFill>
                <a:srgbClr val="000000"/>
              </a:solidFill>
              <a:highlight>
                <a:srgbClr val="FFFF00"/>
              </a:highlight>
              <a:latin typeface="Ovo"/>
              <a:ea typeface="Ovo"/>
              <a:cs typeface="Ovo"/>
              <a:sym typeface="Ovo"/>
            </a:endParaRPr>
          </a:p>
          <a:p>
            <a:pPr algn="l">
              <a:lnSpc>
                <a:spcPts val="4550"/>
              </a:lnSpc>
            </a:pPr>
            <a:endParaRPr lang="en-US" sz="3500" spc="17" dirty="0">
              <a:solidFill>
                <a:srgbClr val="000000"/>
              </a:solidFill>
              <a:latin typeface="Ovo"/>
              <a:ea typeface="Ovo"/>
              <a:cs typeface="Ovo"/>
              <a:sym typeface="Ovo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51B4E977-D5AC-1853-CF01-D6B320AF07A1}"/>
              </a:ext>
            </a:extLst>
          </p:cNvPr>
          <p:cNvSpPr txBox="1"/>
          <p:nvPr/>
        </p:nvSpPr>
        <p:spPr>
          <a:xfrm>
            <a:off x="1024090" y="374806"/>
            <a:ext cx="16230600" cy="818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 b="1" spc="285" dirty="0">
                <a:solidFill>
                  <a:srgbClr val="271844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Path to the Supremes</a:t>
            </a: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9A526D29-5957-EE8D-CED0-7C100E925636}"/>
              </a:ext>
            </a:extLst>
          </p:cNvPr>
          <p:cNvSpPr/>
          <p:nvPr/>
        </p:nvSpPr>
        <p:spPr>
          <a:xfrm flipV="1">
            <a:off x="1028695" y="1214341"/>
            <a:ext cx="16230594" cy="38509"/>
          </a:xfrm>
          <a:prstGeom prst="line">
            <a:avLst/>
          </a:prstGeom>
          <a:ln w="9525" cap="flat">
            <a:solidFill>
              <a:srgbClr val="66698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88E0D36B-FC60-876F-67F1-43BB776A5071}"/>
              </a:ext>
            </a:extLst>
          </p:cNvPr>
          <p:cNvGrpSpPr/>
          <p:nvPr/>
        </p:nvGrpSpPr>
        <p:grpSpPr>
          <a:xfrm>
            <a:off x="-9215" y="9127898"/>
            <a:ext cx="18297215" cy="1159102"/>
            <a:chOff x="0" y="0"/>
            <a:chExt cx="4819020" cy="305278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10974EEB-3ABC-BA01-E2D9-BEAED51479BC}"/>
                </a:ext>
              </a:extLst>
            </p:cNvPr>
            <p:cNvSpPr/>
            <p:nvPr/>
          </p:nvSpPr>
          <p:spPr>
            <a:xfrm>
              <a:off x="0" y="0"/>
              <a:ext cx="4819019" cy="305278"/>
            </a:xfrm>
            <a:custGeom>
              <a:avLst/>
              <a:gdLst/>
              <a:ahLst/>
              <a:cxnLst/>
              <a:rect l="l" t="t" r="r" b="b"/>
              <a:pathLst>
                <a:path w="4819019" h="305278">
                  <a:moveTo>
                    <a:pt x="0" y="0"/>
                  </a:moveTo>
                  <a:lnTo>
                    <a:pt x="4819019" y="0"/>
                  </a:lnTo>
                  <a:lnTo>
                    <a:pt x="4819019" y="305278"/>
                  </a:lnTo>
                  <a:lnTo>
                    <a:pt x="0" y="305278"/>
                  </a:lnTo>
                  <a:close/>
                </a:path>
              </a:pathLst>
            </a:custGeom>
            <a:solidFill>
              <a:srgbClr val="181D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1D4B97D2-F12F-F01E-D7CA-71184592816D}"/>
                </a:ext>
              </a:extLst>
            </p:cNvPr>
            <p:cNvSpPr txBox="1"/>
            <p:nvPr/>
          </p:nvSpPr>
          <p:spPr>
            <a:xfrm>
              <a:off x="0" y="-9525"/>
              <a:ext cx="4819020" cy="3148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C02FDF74-B7F6-93DC-297B-2192CDCF87EF}"/>
              </a:ext>
            </a:extLst>
          </p:cNvPr>
          <p:cNvSpPr/>
          <p:nvPr/>
        </p:nvSpPr>
        <p:spPr>
          <a:xfrm>
            <a:off x="653228" y="9262416"/>
            <a:ext cx="2350645" cy="812438"/>
          </a:xfrm>
          <a:custGeom>
            <a:avLst/>
            <a:gdLst/>
            <a:ahLst/>
            <a:cxnLst/>
            <a:rect l="l" t="t" r="r" b="b"/>
            <a:pathLst>
              <a:path w="2350645" h="812438">
                <a:moveTo>
                  <a:pt x="0" y="0"/>
                </a:moveTo>
                <a:lnTo>
                  <a:pt x="2350645" y="0"/>
                </a:lnTo>
                <a:lnTo>
                  <a:pt x="2350645" y="812438"/>
                </a:lnTo>
                <a:lnTo>
                  <a:pt x="0" y="8124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13" b="-1513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1" name="Picture 10" descr="A black and white logo&#10;&#10;AI-generated content may be incorrect.">
            <a:extLst>
              <a:ext uri="{FF2B5EF4-FFF2-40B4-BE49-F238E27FC236}">
                <a16:creationId xmlns:a16="http://schemas.microsoft.com/office/drawing/2014/main" id="{A46CFC33-1BE3-ADEA-B18D-50EACE6D9A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480" y="6498484"/>
            <a:ext cx="1716778" cy="1716778"/>
          </a:xfrm>
          <a:prstGeom prst="rect">
            <a:avLst/>
          </a:prstGeom>
        </p:spPr>
      </p:pic>
      <p:pic>
        <p:nvPicPr>
          <p:cNvPr id="13" name="Picture 12" descr="A blue and green logo with white text&#10;&#10;AI-generated content may be incorrect.">
            <a:extLst>
              <a:ext uri="{FF2B5EF4-FFF2-40B4-BE49-F238E27FC236}">
                <a16:creationId xmlns:a16="http://schemas.microsoft.com/office/drawing/2014/main" id="{8BA3FE8E-6900-A53D-9EA4-DA19ACC88A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279293"/>
            <a:ext cx="1488999" cy="1488999"/>
          </a:xfrm>
          <a:prstGeom prst="rect">
            <a:avLst/>
          </a:prstGeom>
        </p:spPr>
      </p:pic>
      <p:pic>
        <p:nvPicPr>
          <p:cNvPr id="14" name="Picture 13" descr="A blue and green logo with white text&#10;&#10;AI-generated content may be incorrect.">
            <a:extLst>
              <a:ext uri="{FF2B5EF4-FFF2-40B4-BE49-F238E27FC236}">
                <a16:creationId xmlns:a16="http://schemas.microsoft.com/office/drawing/2014/main" id="{0B9FF7B3-53C9-3722-FF37-FDF6025D3F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445" y="6030498"/>
            <a:ext cx="1716779" cy="1716779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5ED614F4-0E8C-2A28-CF1D-29B5A9A56036}"/>
              </a:ext>
            </a:extLst>
          </p:cNvPr>
          <p:cNvSpPr/>
          <p:nvPr/>
        </p:nvSpPr>
        <p:spPr>
          <a:xfrm rot="20326094">
            <a:off x="1776629" y="7264069"/>
            <a:ext cx="914400" cy="990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0F95BEC1-8ED1-6D42-7FA3-2BBBD86AA235}"/>
              </a:ext>
            </a:extLst>
          </p:cNvPr>
          <p:cNvSpPr/>
          <p:nvPr/>
        </p:nvSpPr>
        <p:spPr>
          <a:xfrm rot="20400232">
            <a:off x="4322310" y="6573399"/>
            <a:ext cx="1021113" cy="990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group of women with short hair&#10;&#10;AI-generated content may be incorrect.">
            <a:extLst>
              <a:ext uri="{FF2B5EF4-FFF2-40B4-BE49-F238E27FC236}">
                <a16:creationId xmlns:a16="http://schemas.microsoft.com/office/drawing/2014/main" id="{3F599779-E441-3BC4-EC1E-A1B1246538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343596"/>
            <a:ext cx="5638800" cy="3157728"/>
          </a:xfrm>
          <a:prstGeom prst="rect">
            <a:avLst/>
          </a:prstGeom>
        </p:spPr>
      </p:pic>
      <p:pic>
        <p:nvPicPr>
          <p:cNvPr id="17" name="Picture 16" descr="A group of people in black robes&#10;&#10;AI-generated content may be incorrect.">
            <a:extLst>
              <a:ext uri="{FF2B5EF4-FFF2-40B4-BE49-F238E27FC236}">
                <a16:creationId xmlns:a16="http://schemas.microsoft.com/office/drawing/2014/main" id="{8B88F7F1-0ADF-DFFF-07C5-A5497397A0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-51110"/>
            <a:ext cx="5803583" cy="3747546"/>
          </a:xfrm>
          <a:prstGeom prst="rect">
            <a:avLst/>
          </a:prstGeom>
        </p:spPr>
      </p:pic>
      <p:pic>
        <p:nvPicPr>
          <p:cNvPr id="19" name="Picture 18" descr="A large building with a parking lot&#10;&#10;AI-generated content may be incorrect.">
            <a:extLst>
              <a:ext uri="{FF2B5EF4-FFF2-40B4-BE49-F238E27FC236}">
                <a16:creationId xmlns:a16="http://schemas.microsoft.com/office/drawing/2014/main" id="{4A16F979-9775-4E15-46AE-F038F00924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908" y="5563249"/>
            <a:ext cx="2619375" cy="1743075"/>
          </a:xfrm>
          <a:prstGeom prst="rect">
            <a:avLst/>
          </a:prstGeom>
        </p:spPr>
      </p:pic>
      <p:sp>
        <p:nvSpPr>
          <p:cNvPr id="20" name="Arrow: Right 19">
            <a:extLst>
              <a:ext uri="{FF2B5EF4-FFF2-40B4-BE49-F238E27FC236}">
                <a16:creationId xmlns:a16="http://schemas.microsoft.com/office/drawing/2014/main" id="{6EF75E22-3D89-BC2F-2D10-EEA9AAAD91B0}"/>
              </a:ext>
            </a:extLst>
          </p:cNvPr>
          <p:cNvSpPr/>
          <p:nvPr/>
        </p:nvSpPr>
        <p:spPr>
          <a:xfrm rot="20400232">
            <a:off x="7057612" y="6180774"/>
            <a:ext cx="1021113" cy="990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0BE15611-2510-5E3C-1FC4-75832F34FE05}"/>
              </a:ext>
            </a:extLst>
          </p:cNvPr>
          <p:cNvSpPr/>
          <p:nvPr/>
        </p:nvSpPr>
        <p:spPr>
          <a:xfrm rot="20400232">
            <a:off x="10893016" y="5516464"/>
            <a:ext cx="1021113" cy="990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AD3E20FE-0FE5-0414-9369-2A3FCBEC4559}"/>
              </a:ext>
            </a:extLst>
          </p:cNvPr>
          <p:cNvSpPr/>
          <p:nvPr/>
        </p:nvSpPr>
        <p:spPr>
          <a:xfrm rot="20400232">
            <a:off x="13971841" y="4990510"/>
            <a:ext cx="1021113" cy="990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A close-up of a sculpture&#10;&#10;AI-generated content may be incorrect.">
            <a:extLst>
              <a:ext uri="{FF2B5EF4-FFF2-40B4-BE49-F238E27FC236}">
                <a16:creationId xmlns:a16="http://schemas.microsoft.com/office/drawing/2014/main" id="{B3CEF40B-300E-B1A9-A093-CB225BF924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5292" y="4501934"/>
            <a:ext cx="1667245" cy="2257100"/>
          </a:xfrm>
          <a:prstGeom prst="rect">
            <a:avLst/>
          </a:prstGeom>
        </p:spPr>
      </p:pic>
      <p:pic>
        <p:nvPicPr>
          <p:cNvPr id="26" name="Picture 25" descr="A building with a lot of windows&#10;&#10;AI-generated content may be incorrect.">
            <a:extLst>
              <a:ext uri="{FF2B5EF4-FFF2-40B4-BE49-F238E27FC236}">
                <a16:creationId xmlns:a16="http://schemas.microsoft.com/office/drawing/2014/main" id="{22A90AED-7D0C-5953-35E8-2463535B41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4818" y="4088238"/>
            <a:ext cx="3061970" cy="203760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06A75AFF-1542-CBB1-1640-5A95DABC65BE}"/>
              </a:ext>
            </a:extLst>
          </p:cNvPr>
          <p:cNvSpPr txBox="1"/>
          <p:nvPr/>
        </p:nvSpPr>
        <p:spPr>
          <a:xfrm>
            <a:off x="8099612" y="7390037"/>
            <a:ext cx="9150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spc="17" dirty="0">
                <a:solidFill>
                  <a:srgbClr val="000000"/>
                </a:solidFill>
                <a:latin typeface="Ovo"/>
                <a:ea typeface="Ovo"/>
                <a:cs typeface="Ovo"/>
                <a:sym typeface="Ovo"/>
              </a:rPr>
              <a:t>Travis County Dist. Court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9B4E78C-00CA-E244-682C-36A6597179E3}"/>
              </a:ext>
            </a:extLst>
          </p:cNvPr>
          <p:cNvSpPr txBox="1"/>
          <p:nvPr/>
        </p:nvSpPr>
        <p:spPr>
          <a:xfrm>
            <a:off x="11457740" y="6777129"/>
            <a:ext cx="9150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spc="17" dirty="0">
                <a:solidFill>
                  <a:srgbClr val="000000"/>
                </a:solidFill>
                <a:latin typeface="Ovo"/>
                <a:ea typeface="Ovo"/>
                <a:cs typeface="Ovo"/>
                <a:sym typeface="Ovo"/>
              </a:rPr>
              <a:t>El Paso (8</a:t>
            </a:r>
            <a:r>
              <a:rPr lang="en-US" sz="1800" spc="17" baseline="30000" dirty="0">
                <a:solidFill>
                  <a:srgbClr val="000000"/>
                </a:solidFill>
                <a:latin typeface="Ovo"/>
                <a:ea typeface="Ovo"/>
                <a:cs typeface="Ovo"/>
                <a:sym typeface="Ovo"/>
              </a:rPr>
              <a:t>th</a:t>
            </a:r>
            <a:r>
              <a:rPr lang="en-US" sz="1800" spc="17" dirty="0">
                <a:solidFill>
                  <a:srgbClr val="000000"/>
                </a:solidFill>
                <a:latin typeface="Ovo"/>
                <a:ea typeface="Ovo"/>
                <a:cs typeface="Ovo"/>
                <a:sym typeface="Ovo"/>
              </a:rPr>
              <a:t>) Court of Appeals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009C0D3-44CF-3652-5502-FA1D2088B369}"/>
              </a:ext>
            </a:extLst>
          </p:cNvPr>
          <p:cNvSpPr txBox="1"/>
          <p:nvPr/>
        </p:nvSpPr>
        <p:spPr>
          <a:xfrm>
            <a:off x="15135249" y="6221525"/>
            <a:ext cx="30942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spc="17" dirty="0">
                <a:solidFill>
                  <a:srgbClr val="000000"/>
                </a:solidFill>
                <a:latin typeface="Ovo"/>
                <a:ea typeface="Ovo"/>
                <a:cs typeface="Ovo"/>
                <a:sym typeface="Ovo"/>
              </a:rPr>
              <a:t>Supreme Court of Texas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27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FCD719-1975-A396-83B7-4B547915F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7DE54DD9-DFED-48A2-2A8C-A4D873D900FE}"/>
              </a:ext>
            </a:extLst>
          </p:cNvPr>
          <p:cNvSpPr txBox="1"/>
          <p:nvPr/>
        </p:nvSpPr>
        <p:spPr>
          <a:xfrm>
            <a:off x="1028689" y="1425575"/>
            <a:ext cx="16230611" cy="4084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50"/>
              </a:lnSpc>
            </a:pPr>
            <a:endParaRPr lang="en-US" sz="3200" spc="17" dirty="0">
              <a:solidFill>
                <a:srgbClr val="000000"/>
              </a:solidFill>
              <a:latin typeface="Ovo"/>
              <a:ea typeface="Ovo"/>
              <a:cs typeface="Ovo"/>
              <a:sym typeface="Ovo"/>
            </a:endParaRPr>
          </a:p>
          <a:p>
            <a:pPr marL="457200" indent="-457200" algn="l">
              <a:lnSpc>
                <a:spcPts val="4550"/>
              </a:lnSpc>
              <a:buFont typeface="Arial" panose="020B0604020202020204" pitchFamily="34" charset="0"/>
              <a:buChar char="•"/>
            </a:pPr>
            <a:endParaRPr lang="en-US" sz="3200" spc="17" dirty="0">
              <a:solidFill>
                <a:srgbClr val="000000"/>
              </a:solidFill>
              <a:latin typeface="Ovo"/>
              <a:ea typeface="Ovo"/>
              <a:cs typeface="Ovo"/>
              <a:sym typeface="Ovo"/>
            </a:endParaRPr>
          </a:p>
          <a:p>
            <a:pPr marL="457200" indent="-457200" algn="l">
              <a:lnSpc>
                <a:spcPts val="4550"/>
              </a:lnSpc>
              <a:buFont typeface="Arial" panose="020B0604020202020204" pitchFamily="34" charset="0"/>
              <a:buChar char="•"/>
            </a:pPr>
            <a:endParaRPr lang="en-US" sz="3200" spc="17" dirty="0">
              <a:solidFill>
                <a:srgbClr val="000000"/>
              </a:solidFill>
              <a:latin typeface="Ovo"/>
              <a:ea typeface="Ovo"/>
              <a:cs typeface="Ovo"/>
              <a:sym typeface="Ovo"/>
            </a:endParaRPr>
          </a:p>
          <a:p>
            <a:pPr algn="l">
              <a:lnSpc>
                <a:spcPts val="4550"/>
              </a:lnSpc>
            </a:pPr>
            <a:endParaRPr lang="en-US" sz="3200" spc="17" dirty="0">
              <a:solidFill>
                <a:srgbClr val="000000"/>
              </a:solidFill>
              <a:highlight>
                <a:srgbClr val="FFFF00"/>
              </a:highlight>
              <a:latin typeface="Ovo"/>
              <a:ea typeface="Ovo"/>
              <a:cs typeface="Ovo"/>
              <a:sym typeface="Ovo"/>
            </a:endParaRPr>
          </a:p>
          <a:p>
            <a:pPr algn="l">
              <a:lnSpc>
                <a:spcPts val="4550"/>
              </a:lnSpc>
            </a:pPr>
            <a:endParaRPr lang="en-US" sz="3500" spc="17" dirty="0">
              <a:solidFill>
                <a:srgbClr val="000000"/>
              </a:solidFill>
              <a:highlight>
                <a:srgbClr val="FFFF00"/>
              </a:highlight>
              <a:latin typeface="Ovo"/>
              <a:ea typeface="Ovo"/>
              <a:cs typeface="Ovo"/>
              <a:sym typeface="Ovo"/>
            </a:endParaRPr>
          </a:p>
          <a:p>
            <a:pPr algn="l">
              <a:lnSpc>
                <a:spcPts val="4550"/>
              </a:lnSpc>
            </a:pPr>
            <a:endParaRPr lang="en-US" sz="3500" spc="17" dirty="0">
              <a:solidFill>
                <a:srgbClr val="000000"/>
              </a:solidFill>
              <a:highlight>
                <a:srgbClr val="FFFF00"/>
              </a:highlight>
              <a:latin typeface="Ovo"/>
              <a:ea typeface="Ovo"/>
              <a:cs typeface="Ovo"/>
              <a:sym typeface="Ovo"/>
            </a:endParaRPr>
          </a:p>
          <a:p>
            <a:pPr algn="l">
              <a:lnSpc>
                <a:spcPts val="4550"/>
              </a:lnSpc>
            </a:pPr>
            <a:endParaRPr lang="en-US" sz="3500" spc="17" dirty="0">
              <a:solidFill>
                <a:srgbClr val="000000"/>
              </a:solidFill>
              <a:latin typeface="Ovo"/>
              <a:ea typeface="Ovo"/>
              <a:cs typeface="Ovo"/>
              <a:sym typeface="Ovo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6F12637C-886A-8253-6127-CE37894C5F6D}"/>
              </a:ext>
            </a:extLst>
          </p:cNvPr>
          <p:cNvSpPr txBox="1"/>
          <p:nvPr/>
        </p:nvSpPr>
        <p:spPr>
          <a:xfrm>
            <a:off x="1024090" y="374806"/>
            <a:ext cx="16230600" cy="818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 b="1" spc="285" dirty="0">
                <a:solidFill>
                  <a:srgbClr val="271844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Cut to the chase – what happened?</a:t>
            </a: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6BEAF9B2-593C-C081-50A4-A65CF67F8176}"/>
              </a:ext>
            </a:extLst>
          </p:cNvPr>
          <p:cNvSpPr/>
          <p:nvPr/>
        </p:nvSpPr>
        <p:spPr>
          <a:xfrm flipV="1">
            <a:off x="1028695" y="1214341"/>
            <a:ext cx="16230594" cy="38509"/>
          </a:xfrm>
          <a:prstGeom prst="line">
            <a:avLst/>
          </a:prstGeom>
          <a:ln w="9525" cap="flat">
            <a:solidFill>
              <a:srgbClr val="66698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78B50609-648B-23FD-F97C-200F5CCEB341}"/>
              </a:ext>
            </a:extLst>
          </p:cNvPr>
          <p:cNvGrpSpPr/>
          <p:nvPr/>
        </p:nvGrpSpPr>
        <p:grpSpPr>
          <a:xfrm>
            <a:off x="-9215" y="9127898"/>
            <a:ext cx="18297215" cy="1159102"/>
            <a:chOff x="0" y="0"/>
            <a:chExt cx="4819020" cy="305278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5C5D2BCE-83B8-5D89-2C71-BD3BE697B30D}"/>
                </a:ext>
              </a:extLst>
            </p:cNvPr>
            <p:cNvSpPr/>
            <p:nvPr/>
          </p:nvSpPr>
          <p:spPr>
            <a:xfrm>
              <a:off x="0" y="0"/>
              <a:ext cx="4819019" cy="305278"/>
            </a:xfrm>
            <a:custGeom>
              <a:avLst/>
              <a:gdLst/>
              <a:ahLst/>
              <a:cxnLst/>
              <a:rect l="l" t="t" r="r" b="b"/>
              <a:pathLst>
                <a:path w="4819019" h="305278">
                  <a:moveTo>
                    <a:pt x="0" y="0"/>
                  </a:moveTo>
                  <a:lnTo>
                    <a:pt x="4819019" y="0"/>
                  </a:lnTo>
                  <a:lnTo>
                    <a:pt x="4819019" y="305278"/>
                  </a:lnTo>
                  <a:lnTo>
                    <a:pt x="0" y="305278"/>
                  </a:lnTo>
                  <a:close/>
                </a:path>
              </a:pathLst>
            </a:custGeom>
            <a:solidFill>
              <a:srgbClr val="181D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6F8A95E1-BFAE-5351-9648-F6097616EDAE}"/>
                </a:ext>
              </a:extLst>
            </p:cNvPr>
            <p:cNvSpPr txBox="1"/>
            <p:nvPr/>
          </p:nvSpPr>
          <p:spPr>
            <a:xfrm>
              <a:off x="0" y="-9525"/>
              <a:ext cx="4819020" cy="3148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6B55648D-FFC2-0B2A-82B4-D1673C1A2220}"/>
              </a:ext>
            </a:extLst>
          </p:cNvPr>
          <p:cNvSpPr/>
          <p:nvPr/>
        </p:nvSpPr>
        <p:spPr>
          <a:xfrm>
            <a:off x="653228" y="9262416"/>
            <a:ext cx="2350645" cy="812438"/>
          </a:xfrm>
          <a:custGeom>
            <a:avLst/>
            <a:gdLst/>
            <a:ahLst/>
            <a:cxnLst/>
            <a:rect l="l" t="t" r="r" b="b"/>
            <a:pathLst>
              <a:path w="2350645" h="812438">
                <a:moveTo>
                  <a:pt x="0" y="0"/>
                </a:moveTo>
                <a:lnTo>
                  <a:pt x="2350645" y="0"/>
                </a:lnTo>
                <a:lnTo>
                  <a:pt x="2350645" y="812438"/>
                </a:lnTo>
                <a:lnTo>
                  <a:pt x="0" y="8124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513" b="-1513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1" name="Picture 10" descr="A black and white logo&#10;&#10;AI-generated content may be incorrect.">
            <a:extLst>
              <a:ext uri="{FF2B5EF4-FFF2-40B4-BE49-F238E27FC236}">
                <a16:creationId xmlns:a16="http://schemas.microsoft.com/office/drawing/2014/main" id="{60020D99-8DD6-3A75-A446-AD049B0778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480" y="6498484"/>
            <a:ext cx="1716778" cy="1716778"/>
          </a:xfrm>
          <a:prstGeom prst="rect">
            <a:avLst/>
          </a:prstGeom>
        </p:spPr>
      </p:pic>
      <p:pic>
        <p:nvPicPr>
          <p:cNvPr id="13" name="Picture 12" descr="A blue and green logo with white text&#10;&#10;AI-generated content may be incorrect.">
            <a:extLst>
              <a:ext uri="{FF2B5EF4-FFF2-40B4-BE49-F238E27FC236}">
                <a16:creationId xmlns:a16="http://schemas.microsoft.com/office/drawing/2014/main" id="{3D63506A-88E0-A7FF-6DF9-7014D14787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279293"/>
            <a:ext cx="1488999" cy="1488999"/>
          </a:xfrm>
          <a:prstGeom prst="rect">
            <a:avLst/>
          </a:prstGeom>
        </p:spPr>
      </p:pic>
      <p:pic>
        <p:nvPicPr>
          <p:cNvPr id="14" name="Picture 13" descr="A blue and green logo with white text&#10;&#10;AI-generated content may be incorrect.">
            <a:extLst>
              <a:ext uri="{FF2B5EF4-FFF2-40B4-BE49-F238E27FC236}">
                <a16:creationId xmlns:a16="http://schemas.microsoft.com/office/drawing/2014/main" id="{D55684B2-6190-5057-6F7F-35FDF198EE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445" y="6030498"/>
            <a:ext cx="1716779" cy="1716779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C96E067E-9E43-4493-0587-1C73C504E5E8}"/>
              </a:ext>
            </a:extLst>
          </p:cNvPr>
          <p:cNvSpPr/>
          <p:nvPr/>
        </p:nvSpPr>
        <p:spPr>
          <a:xfrm rot="20326094">
            <a:off x="1776629" y="7264069"/>
            <a:ext cx="914400" cy="990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9356C2EF-B954-5A84-DE40-2C12F00CE3D7}"/>
              </a:ext>
            </a:extLst>
          </p:cNvPr>
          <p:cNvSpPr/>
          <p:nvPr/>
        </p:nvSpPr>
        <p:spPr>
          <a:xfrm rot="20400232">
            <a:off x="4322310" y="6573399"/>
            <a:ext cx="1021113" cy="990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large building with a parking lot&#10;&#10;AI-generated content may be incorrect.">
            <a:extLst>
              <a:ext uri="{FF2B5EF4-FFF2-40B4-BE49-F238E27FC236}">
                <a16:creationId xmlns:a16="http://schemas.microsoft.com/office/drawing/2014/main" id="{B40FB4F8-E917-92BC-4200-97FA61F22F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908" y="5563249"/>
            <a:ext cx="2619375" cy="1743075"/>
          </a:xfrm>
          <a:prstGeom prst="rect">
            <a:avLst/>
          </a:prstGeom>
        </p:spPr>
      </p:pic>
      <p:sp>
        <p:nvSpPr>
          <p:cNvPr id="20" name="Arrow: Right 19">
            <a:extLst>
              <a:ext uri="{FF2B5EF4-FFF2-40B4-BE49-F238E27FC236}">
                <a16:creationId xmlns:a16="http://schemas.microsoft.com/office/drawing/2014/main" id="{4A838540-F5D3-CE85-21C1-6799150B2D77}"/>
              </a:ext>
            </a:extLst>
          </p:cNvPr>
          <p:cNvSpPr/>
          <p:nvPr/>
        </p:nvSpPr>
        <p:spPr>
          <a:xfrm rot="20400232">
            <a:off x="7057612" y="6180774"/>
            <a:ext cx="1021113" cy="990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9621263E-8E19-A558-764B-F62FEBED637F}"/>
              </a:ext>
            </a:extLst>
          </p:cNvPr>
          <p:cNvSpPr/>
          <p:nvPr/>
        </p:nvSpPr>
        <p:spPr>
          <a:xfrm rot="20400232">
            <a:off x="10893016" y="5516464"/>
            <a:ext cx="1021113" cy="990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4CFF796D-6E96-E261-2AAC-731A14F8EFD1}"/>
              </a:ext>
            </a:extLst>
          </p:cNvPr>
          <p:cNvSpPr/>
          <p:nvPr/>
        </p:nvSpPr>
        <p:spPr>
          <a:xfrm rot="20400232">
            <a:off x="13971841" y="4990510"/>
            <a:ext cx="1021113" cy="990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A close-up of a sculpture&#10;&#10;AI-generated content may be incorrect.">
            <a:extLst>
              <a:ext uri="{FF2B5EF4-FFF2-40B4-BE49-F238E27FC236}">
                <a16:creationId xmlns:a16="http://schemas.microsoft.com/office/drawing/2014/main" id="{B2899957-E8AA-E077-CFDD-0B02E7FAC8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5292" y="4501934"/>
            <a:ext cx="1667245" cy="2257100"/>
          </a:xfrm>
          <a:prstGeom prst="rect">
            <a:avLst/>
          </a:prstGeom>
        </p:spPr>
      </p:pic>
      <p:pic>
        <p:nvPicPr>
          <p:cNvPr id="26" name="Picture 25" descr="A building with a lot of windows&#10;&#10;AI-generated content may be incorrect.">
            <a:extLst>
              <a:ext uri="{FF2B5EF4-FFF2-40B4-BE49-F238E27FC236}">
                <a16:creationId xmlns:a16="http://schemas.microsoft.com/office/drawing/2014/main" id="{148EB46C-6FE5-97A4-61E7-F0C12D0004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4818" y="4088238"/>
            <a:ext cx="3061970" cy="203760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1DA28D8-1F84-9F32-2E71-E0AE578CE52C}"/>
              </a:ext>
            </a:extLst>
          </p:cNvPr>
          <p:cNvSpPr txBox="1"/>
          <p:nvPr/>
        </p:nvSpPr>
        <p:spPr>
          <a:xfrm>
            <a:off x="8099612" y="7390037"/>
            <a:ext cx="9150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spc="17" dirty="0">
                <a:solidFill>
                  <a:srgbClr val="000000"/>
                </a:solidFill>
                <a:latin typeface="Ovo"/>
                <a:ea typeface="Ovo"/>
                <a:cs typeface="Ovo"/>
                <a:sym typeface="Ovo"/>
              </a:rPr>
              <a:t>Travis County Dist. Court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891627B-0399-D11C-2865-B205B070F4B7}"/>
              </a:ext>
            </a:extLst>
          </p:cNvPr>
          <p:cNvSpPr txBox="1"/>
          <p:nvPr/>
        </p:nvSpPr>
        <p:spPr>
          <a:xfrm>
            <a:off x="11457740" y="6777129"/>
            <a:ext cx="9150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spc="17" dirty="0">
                <a:solidFill>
                  <a:srgbClr val="000000"/>
                </a:solidFill>
                <a:latin typeface="Ovo"/>
                <a:ea typeface="Ovo"/>
                <a:cs typeface="Ovo"/>
                <a:sym typeface="Ovo"/>
              </a:rPr>
              <a:t>El Paso (8</a:t>
            </a:r>
            <a:r>
              <a:rPr lang="en-US" sz="1800" spc="17" baseline="30000" dirty="0">
                <a:solidFill>
                  <a:srgbClr val="000000"/>
                </a:solidFill>
                <a:latin typeface="Ovo"/>
                <a:ea typeface="Ovo"/>
                <a:cs typeface="Ovo"/>
                <a:sym typeface="Ovo"/>
              </a:rPr>
              <a:t>th</a:t>
            </a:r>
            <a:r>
              <a:rPr lang="en-US" sz="1800" spc="17" dirty="0">
                <a:solidFill>
                  <a:srgbClr val="000000"/>
                </a:solidFill>
                <a:latin typeface="Ovo"/>
                <a:ea typeface="Ovo"/>
                <a:cs typeface="Ovo"/>
                <a:sym typeface="Ovo"/>
              </a:rPr>
              <a:t>) Court of Appeals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A33BAE8-8243-AB5B-DC41-8A04C7F6506C}"/>
              </a:ext>
            </a:extLst>
          </p:cNvPr>
          <p:cNvSpPr txBox="1"/>
          <p:nvPr/>
        </p:nvSpPr>
        <p:spPr>
          <a:xfrm>
            <a:off x="15135249" y="6221525"/>
            <a:ext cx="30942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spc="17" dirty="0">
                <a:solidFill>
                  <a:srgbClr val="000000"/>
                </a:solidFill>
                <a:latin typeface="Ovo"/>
                <a:ea typeface="Ovo"/>
                <a:cs typeface="Ovo"/>
                <a:sym typeface="Ovo"/>
              </a:rPr>
              <a:t>Supreme Court of Texas</a:t>
            </a:r>
            <a:endParaRPr lang="en-US" dirty="0"/>
          </a:p>
        </p:txBody>
      </p:sp>
      <p:pic>
        <p:nvPicPr>
          <p:cNvPr id="12" name="Picture 11" descr="A person on a wall&#10;&#10;AI-generated content may be incorrect.">
            <a:extLst>
              <a:ext uri="{FF2B5EF4-FFF2-40B4-BE49-F238E27FC236}">
                <a16:creationId xmlns:a16="http://schemas.microsoft.com/office/drawing/2014/main" id="{0CF3A52E-26FB-5A1D-C2E9-CFDABF8DB48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701" y="1304785"/>
            <a:ext cx="5460699" cy="409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05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CCE620-F3AD-9582-3D6D-ABE0B93EE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5000936A-2BDE-AA6C-973E-8F186B27EEB7}"/>
              </a:ext>
            </a:extLst>
          </p:cNvPr>
          <p:cNvSpPr txBox="1"/>
          <p:nvPr/>
        </p:nvSpPr>
        <p:spPr>
          <a:xfrm>
            <a:off x="1028689" y="1425575"/>
            <a:ext cx="16230611" cy="4084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50"/>
              </a:lnSpc>
            </a:pPr>
            <a:endParaRPr lang="en-US" sz="3200" spc="17" dirty="0">
              <a:solidFill>
                <a:srgbClr val="000000"/>
              </a:solidFill>
              <a:latin typeface="Ovo"/>
              <a:ea typeface="Ovo"/>
              <a:cs typeface="Ovo"/>
              <a:sym typeface="Ovo"/>
            </a:endParaRPr>
          </a:p>
          <a:p>
            <a:pPr marL="457200" indent="-457200" algn="l">
              <a:lnSpc>
                <a:spcPts val="4550"/>
              </a:lnSpc>
              <a:buFont typeface="Arial" panose="020B0604020202020204" pitchFamily="34" charset="0"/>
              <a:buChar char="•"/>
            </a:pPr>
            <a:endParaRPr lang="en-US" sz="3200" spc="17" dirty="0">
              <a:solidFill>
                <a:srgbClr val="000000"/>
              </a:solidFill>
              <a:latin typeface="Ovo"/>
              <a:ea typeface="Ovo"/>
              <a:cs typeface="Ovo"/>
              <a:sym typeface="Ovo"/>
            </a:endParaRPr>
          </a:p>
          <a:p>
            <a:pPr marL="457200" indent="-457200" algn="l">
              <a:lnSpc>
                <a:spcPts val="4550"/>
              </a:lnSpc>
              <a:buFont typeface="Arial" panose="020B0604020202020204" pitchFamily="34" charset="0"/>
              <a:buChar char="•"/>
            </a:pPr>
            <a:endParaRPr lang="en-US" sz="3200" spc="17" dirty="0">
              <a:solidFill>
                <a:srgbClr val="000000"/>
              </a:solidFill>
              <a:latin typeface="Ovo"/>
              <a:ea typeface="Ovo"/>
              <a:cs typeface="Ovo"/>
              <a:sym typeface="Ovo"/>
            </a:endParaRPr>
          </a:p>
          <a:p>
            <a:pPr algn="l">
              <a:lnSpc>
                <a:spcPts val="4550"/>
              </a:lnSpc>
            </a:pPr>
            <a:endParaRPr lang="en-US" sz="3200" spc="17" dirty="0">
              <a:solidFill>
                <a:srgbClr val="000000"/>
              </a:solidFill>
              <a:highlight>
                <a:srgbClr val="FFFF00"/>
              </a:highlight>
              <a:latin typeface="Ovo"/>
              <a:ea typeface="Ovo"/>
              <a:cs typeface="Ovo"/>
              <a:sym typeface="Ovo"/>
            </a:endParaRPr>
          </a:p>
          <a:p>
            <a:pPr algn="l">
              <a:lnSpc>
                <a:spcPts val="4550"/>
              </a:lnSpc>
            </a:pPr>
            <a:endParaRPr lang="en-US" sz="3500" spc="17" dirty="0">
              <a:solidFill>
                <a:srgbClr val="000000"/>
              </a:solidFill>
              <a:highlight>
                <a:srgbClr val="FFFF00"/>
              </a:highlight>
              <a:latin typeface="Ovo"/>
              <a:ea typeface="Ovo"/>
              <a:cs typeface="Ovo"/>
              <a:sym typeface="Ovo"/>
            </a:endParaRPr>
          </a:p>
          <a:p>
            <a:pPr algn="l">
              <a:lnSpc>
                <a:spcPts val="4550"/>
              </a:lnSpc>
            </a:pPr>
            <a:endParaRPr lang="en-US" sz="3500" spc="17" dirty="0">
              <a:solidFill>
                <a:srgbClr val="000000"/>
              </a:solidFill>
              <a:highlight>
                <a:srgbClr val="FFFF00"/>
              </a:highlight>
              <a:latin typeface="Ovo"/>
              <a:ea typeface="Ovo"/>
              <a:cs typeface="Ovo"/>
              <a:sym typeface="Ovo"/>
            </a:endParaRPr>
          </a:p>
          <a:p>
            <a:pPr algn="l">
              <a:lnSpc>
                <a:spcPts val="4550"/>
              </a:lnSpc>
            </a:pPr>
            <a:endParaRPr lang="en-US" sz="3500" spc="17" dirty="0">
              <a:solidFill>
                <a:srgbClr val="000000"/>
              </a:solidFill>
              <a:latin typeface="Ovo"/>
              <a:ea typeface="Ovo"/>
              <a:cs typeface="Ovo"/>
              <a:sym typeface="Ovo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1EA062E9-F343-8260-4BCD-5840876AB416}"/>
              </a:ext>
            </a:extLst>
          </p:cNvPr>
          <p:cNvSpPr txBox="1"/>
          <p:nvPr/>
        </p:nvSpPr>
        <p:spPr>
          <a:xfrm>
            <a:off x="1024090" y="374806"/>
            <a:ext cx="16230600" cy="818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 b="1" spc="285" dirty="0">
                <a:solidFill>
                  <a:srgbClr val="271844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Was the permit issuance in doubt?</a:t>
            </a: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89B3EB7A-48B2-7148-3BCF-3599FBA05084}"/>
              </a:ext>
            </a:extLst>
          </p:cNvPr>
          <p:cNvSpPr/>
          <p:nvPr/>
        </p:nvSpPr>
        <p:spPr>
          <a:xfrm flipV="1">
            <a:off x="1028695" y="1214341"/>
            <a:ext cx="16230594" cy="38509"/>
          </a:xfrm>
          <a:prstGeom prst="line">
            <a:avLst/>
          </a:prstGeom>
          <a:ln w="9525" cap="flat">
            <a:solidFill>
              <a:srgbClr val="66698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D1431C68-DAA8-B27C-5FB6-FCD556C19488}"/>
              </a:ext>
            </a:extLst>
          </p:cNvPr>
          <p:cNvGrpSpPr/>
          <p:nvPr/>
        </p:nvGrpSpPr>
        <p:grpSpPr>
          <a:xfrm>
            <a:off x="-9215" y="9127898"/>
            <a:ext cx="18297215" cy="1159102"/>
            <a:chOff x="0" y="0"/>
            <a:chExt cx="4819020" cy="305278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64B8358-CE65-0B39-BF50-96E8C9C37E34}"/>
                </a:ext>
              </a:extLst>
            </p:cNvPr>
            <p:cNvSpPr/>
            <p:nvPr/>
          </p:nvSpPr>
          <p:spPr>
            <a:xfrm>
              <a:off x="0" y="0"/>
              <a:ext cx="4819019" cy="305278"/>
            </a:xfrm>
            <a:custGeom>
              <a:avLst/>
              <a:gdLst/>
              <a:ahLst/>
              <a:cxnLst/>
              <a:rect l="l" t="t" r="r" b="b"/>
              <a:pathLst>
                <a:path w="4819019" h="305278">
                  <a:moveTo>
                    <a:pt x="0" y="0"/>
                  </a:moveTo>
                  <a:lnTo>
                    <a:pt x="4819019" y="0"/>
                  </a:lnTo>
                  <a:lnTo>
                    <a:pt x="4819019" y="305278"/>
                  </a:lnTo>
                  <a:lnTo>
                    <a:pt x="0" y="305278"/>
                  </a:lnTo>
                  <a:close/>
                </a:path>
              </a:pathLst>
            </a:custGeom>
            <a:solidFill>
              <a:srgbClr val="181D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9E4485F1-6D68-BFDB-0AB7-A0C9611BC068}"/>
                </a:ext>
              </a:extLst>
            </p:cNvPr>
            <p:cNvSpPr txBox="1"/>
            <p:nvPr/>
          </p:nvSpPr>
          <p:spPr>
            <a:xfrm>
              <a:off x="0" y="-9525"/>
              <a:ext cx="4819020" cy="3148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A9C53BCE-A13D-8E00-2A95-2518FF607F72}"/>
              </a:ext>
            </a:extLst>
          </p:cNvPr>
          <p:cNvSpPr/>
          <p:nvPr/>
        </p:nvSpPr>
        <p:spPr>
          <a:xfrm>
            <a:off x="653228" y="9262416"/>
            <a:ext cx="2350645" cy="812438"/>
          </a:xfrm>
          <a:custGeom>
            <a:avLst/>
            <a:gdLst/>
            <a:ahLst/>
            <a:cxnLst/>
            <a:rect l="l" t="t" r="r" b="b"/>
            <a:pathLst>
              <a:path w="2350645" h="812438">
                <a:moveTo>
                  <a:pt x="0" y="0"/>
                </a:moveTo>
                <a:lnTo>
                  <a:pt x="2350645" y="0"/>
                </a:lnTo>
                <a:lnTo>
                  <a:pt x="2350645" y="812438"/>
                </a:lnTo>
                <a:lnTo>
                  <a:pt x="0" y="8124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513" b="-1513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9" name="Picture 18" descr="A large building with a parking lot&#10;&#10;AI-generated content may be incorrect.">
            <a:extLst>
              <a:ext uri="{FF2B5EF4-FFF2-40B4-BE49-F238E27FC236}">
                <a16:creationId xmlns:a16="http://schemas.microsoft.com/office/drawing/2014/main" id="{34795D30-5571-58D0-8753-875A4048D4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74" y="2241756"/>
            <a:ext cx="4277026" cy="28461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BA1912-4B13-A3AB-FE2C-533A1226948B}"/>
              </a:ext>
            </a:extLst>
          </p:cNvPr>
          <p:cNvSpPr txBox="1"/>
          <p:nvPr/>
        </p:nvSpPr>
        <p:spPr>
          <a:xfrm>
            <a:off x="5791200" y="2019300"/>
            <a:ext cx="9150824" cy="65389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lnSpc>
                <a:spcPts val="4550"/>
              </a:lnSpc>
              <a:buFont typeface="Arial" panose="020B0604020202020204" pitchFamily="34" charset="0"/>
              <a:buChar char="•"/>
            </a:pPr>
            <a:r>
              <a:rPr lang="en-US" sz="3600" spc="17" dirty="0">
                <a:solidFill>
                  <a:srgbClr val="000000"/>
                </a:solidFill>
                <a:latin typeface="Ovo"/>
                <a:ea typeface="Ovo"/>
                <a:cs typeface="Ovo"/>
                <a:sym typeface="Ovo"/>
              </a:rPr>
              <a:t>District Court initially ruled against TCEQ permit issuance</a:t>
            </a:r>
          </a:p>
          <a:p>
            <a:pPr algn="l">
              <a:lnSpc>
                <a:spcPts val="4550"/>
              </a:lnSpc>
            </a:pPr>
            <a:endParaRPr lang="en-US" sz="3600" spc="17" dirty="0">
              <a:solidFill>
                <a:srgbClr val="000000"/>
              </a:solidFill>
              <a:latin typeface="Ovo"/>
              <a:ea typeface="Ovo"/>
              <a:cs typeface="Ovo"/>
              <a:sym typeface="Ovo"/>
            </a:endParaRPr>
          </a:p>
          <a:p>
            <a:pPr marL="457200" indent="-457200" algn="l">
              <a:lnSpc>
                <a:spcPts val="4550"/>
              </a:lnSpc>
              <a:buFont typeface="Arial" panose="020B0604020202020204" pitchFamily="34" charset="0"/>
              <a:buChar char="•"/>
            </a:pPr>
            <a:r>
              <a:rPr lang="en-US" sz="3600" spc="17" dirty="0">
                <a:solidFill>
                  <a:srgbClr val="000000"/>
                </a:solidFill>
                <a:latin typeface="Ovo"/>
                <a:ea typeface="Ovo"/>
                <a:cs typeface="Ovo"/>
                <a:sym typeface="Ovo"/>
              </a:rPr>
              <a:t>Contended the permit would “Turn the Clean Water Act Upside Down” </a:t>
            </a:r>
          </a:p>
          <a:p>
            <a:pPr marL="457200" indent="-457200" algn="l">
              <a:lnSpc>
                <a:spcPts val="4550"/>
              </a:lnSpc>
              <a:buFont typeface="Arial" panose="020B0604020202020204" pitchFamily="34" charset="0"/>
              <a:buChar char="•"/>
            </a:pPr>
            <a:endParaRPr lang="en-US" sz="3600" spc="17" dirty="0">
              <a:solidFill>
                <a:srgbClr val="000000"/>
              </a:solidFill>
              <a:latin typeface="Ovo"/>
              <a:ea typeface="Ovo"/>
              <a:cs typeface="Ovo"/>
              <a:sym typeface="Ovo"/>
            </a:endParaRPr>
          </a:p>
          <a:p>
            <a:pPr marL="457200" indent="-457200" algn="l">
              <a:lnSpc>
                <a:spcPts val="4550"/>
              </a:lnSpc>
              <a:buFont typeface="Arial" panose="020B0604020202020204" pitchFamily="34" charset="0"/>
              <a:buChar char="•"/>
            </a:pPr>
            <a:r>
              <a:rPr lang="en-US" sz="3600" spc="17" dirty="0">
                <a:solidFill>
                  <a:srgbClr val="000000"/>
                </a:solidFill>
                <a:latin typeface="Ovo"/>
                <a:ea typeface="Ovo"/>
                <a:cs typeface="Ovo"/>
                <a:sym typeface="Ovo"/>
              </a:rPr>
              <a:t>Focused on the total loadings of Phosphorous into stream</a:t>
            </a:r>
          </a:p>
          <a:p>
            <a:pPr marL="457200" indent="-457200" algn="l">
              <a:lnSpc>
                <a:spcPts val="4550"/>
              </a:lnSpc>
              <a:buFont typeface="Arial" panose="020B0604020202020204" pitchFamily="34" charset="0"/>
              <a:buChar char="•"/>
            </a:pPr>
            <a:endParaRPr lang="en-US" sz="3600" spc="17" dirty="0">
              <a:solidFill>
                <a:srgbClr val="000000"/>
              </a:solidFill>
              <a:latin typeface="Ovo"/>
              <a:ea typeface="Ovo"/>
              <a:cs typeface="Ovo"/>
              <a:sym typeface="Ovo"/>
            </a:endParaRPr>
          </a:p>
          <a:p>
            <a:pPr marL="457200" indent="-457200" algn="l">
              <a:lnSpc>
                <a:spcPts val="4550"/>
              </a:lnSpc>
              <a:buFont typeface="Arial" panose="020B0604020202020204" pitchFamily="34" charset="0"/>
              <a:buChar char="•"/>
            </a:pPr>
            <a:r>
              <a:rPr lang="en-US" sz="3600" spc="17" dirty="0">
                <a:solidFill>
                  <a:srgbClr val="000000"/>
                </a:solidFill>
                <a:latin typeface="Ovo"/>
                <a:ea typeface="Ovo"/>
                <a:cs typeface="Ovo"/>
                <a:sym typeface="Ovo"/>
              </a:rPr>
              <a:t>Adopted proposed Order/rationale of SOS</a:t>
            </a:r>
          </a:p>
        </p:txBody>
      </p:sp>
    </p:spTree>
    <p:extLst>
      <p:ext uri="{BB962C8B-B14F-4D97-AF65-F5344CB8AC3E}">
        <p14:creationId xmlns:p14="http://schemas.microsoft.com/office/powerpoint/2010/main" val="3582897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201A4D-DC05-BEF1-C92E-8C4F2B306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5C091B68-20F5-FEA2-C7A2-5BE7562E47F8}"/>
              </a:ext>
            </a:extLst>
          </p:cNvPr>
          <p:cNvSpPr txBox="1"/>
          <p:nvPr/>
        </p:nvSpPr>
        <p:spPr>
          <a:xfrm>
            <a:off x="1028689" y="1425575"/>
            <a:ext cx="16230611" cy="4084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50"/>
              </a:lnSpc>
            </a:pPr>
            <a:endParaRPr lang="en-US" sz="3200" spc="17" dirty="0">
              <a:solidFill>
                <a:srgbClr val="000000"/>
              </a:solidFill>
              <a:latin typeface="Ovo"/>
              <a:ea typeface="Ovo"/>
              <a:cs typeface="Ovo"/>
              <a:sym typeface="Ovo"/>
            </a:endParaRPr>
          </a:p>
          <a:p>
            <a:pPr marL="457200" indent="-457200" algn="l">
              <a:lnSpc>
                <a:spcPts val="4550"/>
              </a:lnSpc>
              <a:buFont typeface="Arial" panose="020B0604020202020204" pitchFamily="34" charset="0"/>
              <a:buChar char="•"/>
            </a:pPr>
            <a:endParaRPr lang="en-US" sz="3200" spc="17" dirty="0">
              <a:solidFill>
                <a:srgbClr val="000000"/>
              </a:solidFill>
              <a:latin typeface="Ovo"/>
              <a:ea typeface="Ovo"/>
              <a:cs typeface="Ovo"/>
              <a:sym typeface="Ovo"/>
            </a:endParaRPr>
          </a:p>
          <a:p>
            <a:pPr marL="457200" indent="-457200" algn="l">
              <a:lnSpc>
                <a:spcPts val="4550"/>
              </a:lnSpc>
              <a:buFont typeface="Arial" panose="020B0604020202020204" pitchFamily="34" charset="0"/>
              <a:buChar char="•"/>
            </a:pPr>
            <a:endParaRPr lang="en-US" sz="3200" spc="17" dirty="0">
              <a:solidFill>
                <a:srgbClr val="000000"/>
              </a:solidFill>
              <a:latin typeface="Ovo"/>
              <a:ea typeface="Ovo"/>
              <a:cs typeface="Ovo"/>
              <a:sym typeface="Ovo"/>
            </a:endParaRPr>
          </a:p>
          <a:p>
            <a:pPr algn="l">
              <a:lnSpc>
                <a:spcPts val="4550"/>
              </a:lnSpc>
            </a:pPr>
            <a:endParaRPr lang="en-US" sz="3200" spc="17" dirty="0">
              <a:solidFill>
                <a:srgbClr val="000000"/>
              </a:solidFill>
              <a:highlight>
                <a:srgbClr val="FFFF00"/>
              </a:highlight>
              <a:latin typeface="Ovo"/>
              <a:ea typeface="Ovo"/>
              <a:cs typeface="Ovo"/>
              <a:sym typeface="Ovo"/>
            </a:endParaRPr>
          </a:p>
          <a:p>
            <a:pPr algn="l">
              <a:lnSpc>
                <a:spcPts val="4550"/>
              </a:lnSpc>
            </a:pPr>
            <a:endParaRPr lang="en-US" sz="3500" spc="17" dirty="0">
              <a:solidFill>
                <a:srgbClr val="000000"/>
              </a:solidFill>
              <a:highlight>
                <a:srgbClr val="FFFF00"/>
              </a:highlight>
              <a:latin typeface="Ovo"/>
              <a:ea typeface="Ovo"/>
              <a:cs typeface="Ovo"/>
              <a:sym typeface="Ovo"/>
            </a:endParaRPr>
          </a:p>
          <a:p>
            <a:pPr algn="l">
              <a:lnSpc>
                <a:spcPts val="4550"/>
              </a:lnSpc>
            </a:pPr>
            <a:endParaRPr lang="en-US" sz="3500" spc="17" dirty="0">
              <a:solidFill>
                <a:srgbClr val="000000"/>
              </a:solidFill>
              <a:highlight>
                <a:srgbClr val="FFFF00"/>
              </a:highlight>
              <a:latin typeface="Ovo"/>
              <a:ea typeface="Ovo"/>
              <a:cs typeface="Ovo"/>
              <a:sym typeface="Ovo"/>
            </a:endParaRPr>
          </a:p>
          <a:p>
            <a:pPr algn="l">
              <a:lnSpc>
                <a:spcPts val="4550"/>
              </a:lnSpc>
            </a:pPr>
            <a:endParaRPr lang="en-US" sz="3500" spc="17" dirty="0">
              <a:solidFill>
                <a:srgbClr val="000000"/>
              </a:solidFill>
              <a:latin typeface="Ovo"/>
              <a:ea typeface="Ovo"/>
              <a:cs typeface="Ovo"/>
              <a:sym typeface="Ovo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98E42633-E805-844D-0816-70CC53817CE1}"/>
              </a:ext>
            </a:extLst>
          </p:cNvPr>
          <p:cNvSpPr txBox="1"/>
          <p:nvPr/>
        </p:nvSpPr>
        <p:spPr>
          <a:xfrm>
            <a:off x="1024090" y="374806"/>
            <a:ext cx="16230600" cy="818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 b="1" spc="285" dirty="0">
                <a:solidFill>
                  <a:srgbClr val="271844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Supreme Court Analysis</a:t>
            </a: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3FE79696-A7BD-0ADA-CABA-52C0F3D3F6B3}"/>
              </a:ext>
            </a:extLst>
          </p:cNvPr>
          <p:cNvSpPr/>
          <p:nvPr/>
        </p:nvSpPr>
        <p:spPr>
          <a:xfrm flipV="1">
            <a:off x="1028695" y="1214341"/>
            <a:ext cx="16230594" cy="38509"/>
          </a:xfrm>
          <a:prstGeom prst="line">
            <a:avLst/>
          </a:prstGeom>
          <a:ln w="9525" cap="flat">
            <a:solidFill>
              <a:srgbClr val="66698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E697B991-9378-2F6B-98E4-6DBAD7C3AD17}"/>
              </a:ext>
            </a:extLst>
          </p:cNvPr>
          <p:cNvGrpSpPr/>
          <p:nvPr/>
        </p:nvGrpSpPr>
        <p:grpSpPr>
          <a:xfrm>
            <a:off x="-9215" y="9127898"/>
            <a:ext cx="18297215" cy="1159102"/>
            <a:chOff x="0" y="0"/>
            <a:chExt cx="4819020" cy="305278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5486FC21-ABE8-86CA-B522-D5803E801371}"/>
                </a:ext>
              </a:extLst>
            </p:cNvPr>
            <p:cNvSpPr/>
            <p:nvPr/>
          </p:nvSpPr>
          <p:spPr>
            <a:xfrm>
              <a:off x="0" y="0"/>
              <a:ext cx="4819019" cy="305278"/>
            </a:xfrm>
            <a:custGeom>
              <a:avLst/>
              <a:gdLst/>
              <a:ahLst/>
              <a:cxnLst/>
              <a:rect l="l" t="t" r="r" b="b"/>
              <a:pathLst>
                <a:path w="4819019" h="305278">
                  <a:moveTo>
                    <a:pt x="0" y="0"/>
                  </a:moveTo>
                  <a:lnTo>
                    <a:pt x="4819019" y="0"/>
                  </a:lnTo>
                  <a:lnTo>
                    <a:pt x="4819019" y="305278"/>
                  </a:lnTo>
                  <a:lnTo>
                    <a:pt x="0" y="305278"/>
                  </a:lnTo>
                  <a:close/>
                </a:path>
              </a:pathLst>
            </a:custGeom>
            <a:solidFill>
              <a:srgbClr val="181D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970FAB83-054F-65E5-33E1-C99EF9D77F36}"/>
                </a:ext>
              </a:extLst>
            </p:cNvPr>
            <p:cNvSpPr txBox="1"/>
            <p:nvPr/>
          </p:nvSpPr>
          <p:spPr>
            <a:xfrm>
              <a:off x="0" y="-9525"/>
              <a:ext cx="4819020" cy="3148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00B3C9AF-AA3F-0001-C364-7C325F77D788}"/>
              </a:ext>
            </a:extLst>
          </p:cNvPr>
          <p:cNvSpPr/>
          <p:nvPr/>
        </p:nvSpPr>
        <p:spPr>
          <a:xfrm>
            <a:off x="653228" y="9262416"/>
            <a:ext cx="2350645" cy="812438"/>
          </a:xfrm>
          <a:custGeom>
            <a:avLst/>
            <a:gdLst/>
            <a:ahLst/>
            <a:cxnLst/>
            <a:rect l="l" t="t" r="r" b="b"/>
            <a:pathLst>
              <a:path w="2350645" h="812438">
                <a:moveTo>
                  <a:pt x="0" y="0"/>
                </a:moveTo>
                <a:lnTo>
                  <a:pt x="2350645" y="0"/>
                </a:lnTo>
                <a:lnTo>
                  <a:pt x="2350645" y="812438"/>
                </a:lnTo>
                <a:lnTo>
                  <a:pt x="0" y="8124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513" b="-151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E8EC62-5C8D-F2F8-D3FC-B64505815AA3}"/>
              </a:ext>
            </a:extLst>
          </p:cNvPr>
          <p:cNvSpPr txBox="1"/>
          <p:nvPr/>
        </p:nvSpPr>
        <p:spPr>
          <a:xfrm>
            <a:off x="7543800" y="1902839"/>
            <a:ext cx="9150824" cy="2999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lnSpc>
                <a:spcPts val="4550"/>
              </a:lnSpc>
              <a:buFont typeface="Arial" panose="020B0604020202020204" pitchFamily="34" charset="0"/>
              <a:buChar char="•"/>
            </a:pPr>
            <a:r>
              <a:rPr lang="en-US" sz="3600" spc="17" dirty="0">
                <a:solidFill>
                  <a:srgbClr val="000000"/>
                </a:solidFill>
                <a:latin typeface="Ovo"/>
                <a:ea typeface="Ovo"/>
                <a:cs typeface="Ovo"/>
                <a:sym typeface="Ovo"/>
              </a:rPr>
              <a:t>Substantive question: </a:t>
            </a:r>
            <a:r>
              <a:rPr lang="en-US" sz="3600" u="sng" spc="17" dirty="0">
                <a:solidFill>
                  <a:srgbClr val="000000"/>
                </a:solidFill>
                <a:latin typeface="Ovo"/>
                <a:ea typeface="Ovo"/>
                <a:cs typeface="Ovo"/>
                <a:sym typeface="Ovo"/>
              </a:rPr>
              <a:t>Did TCEQ follow its own rules on antidegradation review?</a:t>
            </a:r>
            <a:endParaRPr lang="en-US" sz="3600" spc="17" dirty="0">
              <a:solidFill>
                <a:srgbClr val="000000"/>
              </a:solidFill>
              <a:latin typeface="Ovo"/>
              <a:ea typeface="Ovo"/>
              <a:cs typeface="Ovo"/>
              <a:sym typeface="Ovo"/>
            </a:endParaRPr>
          </a:p>
          <a:p>
            <a:pPr marL="457200" indent="-457200" algn="l">
              <a:lnSpc>
                <a:spcPts val="4550"/>
              </a:lnSpc>
              <a:buFont typeface="Arial" panose="020B0604020202020204" pitchFamily="34" charset="0"/>
              <a:buChar char="•"/>
            </a:pPr>
            <a:endParaRPr lang="en-US" sz="3600" spc="17" dirty="0">
              <a:solidFill>
                <a:srgbClr val="000000"/>
              </a:solidFill>
              <a:latin typeface="Ovo"/>
              <a:ea typeface="Ovo"/>
              <a:cs typeface="Ovo"/>
              <a:sym typeface="Ovo"/>
            </a:endParaRPr>
          </a:p>
          <a:p>
            <a:pPr marL="457200" indent="-457200" algn="l">
              <a:lnSpc>
                <a:spcPts val="4550"/>
              </a:lnSpc>
              <a:buFont typeface="Arial" panose="020B0604020202020204" pitchFamily="34" charset="0"/>
              <a:buChar char="•"/>
            </a:pPr>
            <a:r>
              <a:rPr lang="en-US" sz="3600" spc="17" dirty="0">
                <a:solidFill>
                  <a:srgbClr val="000000"/>
                </a:solidFill>
                <a:latin typeface="Ovo"/>
                <a:ea typeface="Ovo"/>
                <a:cs typeface="Ovo"/>
                <a:sym typeface="Ovo"/>
              </a:rPr>
              <a:t>Focus: 30 TAC Chapter 307 + IPs</a:t>
            </a:r>
          </a:p>
          <a:p>
            <a:pPr marL="457200" indent="-457200" algn="l">
              <a:lnSpc>
                <a:spcPts val="4550"/>
              </a:lnSpc>
              <a:buFont typeface="Arial" panose="020B0604020202020204" pitchFamily="34" charset="0"/>
              <a:buChar char="•"/>
            </a:pPr>
            <a:endParaRPr lang="en-US" sz="3600" spc="17" dirty="0">
              <a:solidFill>
                <a:srgbClr val="000000"/>
              </a:solidFill>
              <a:latin typeface="Ovo"/>
              <a:ea typeface="Ovo"/>
              <a:cs typeface="Ovo"/>
              <a:sym typeface="Ovo"/>
            </a:endParaRPr>
          </a:p>
        </p:txBody>
      </p:sp>
      <p:pic>
        <p:nvPicPr>
          <p:cNvPr id="9" name="Picture 8" descr="A building with a lot of windows&#10;&#10;AI-generated content may be incorrect.">
            <a:extLst>
              <a:ext uri="{FF2B5EF4-FFF2-40B4-BE49-F238E27FC236}">
                <a16:creationId xmlns:a16="http://schemas.microsoft.com/office/drawing/2014/main" id="{B430F7AA-A7EB-F3F2-9CBC-574A3AFAD4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40" y="2552700"/>
            <a:ext cx="5767073" cy="3837725"/>
          </a:xfrm>
          <a:prstGeom prst="rect">
            <a:avLst/>
          </a:prstGeom>
        </p:spPr>
      </p:pic>
      <p:pic>
        <p:nvPicPr>
          <p:cNvPr id="2050" name="Picture 2" descr="YARN | | | Video gifs by quotes | 05db9e9f | 紗">
            <a:extLst>
              <a:ext uri="{FF2B5EF4-FFF2-40B4-BE49-F238E27FC236}">
                <a16:creationId xmlns:a16="http://schemas.microsoft.com/office/drawing/2014/main" id="{923892D9-FC8F-C2A5-1E3D-881757706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271" y="4813643"/>
            <a:ext cx="6612070" cy="357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391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B6A4F3-D850-623D-3D3A-9B82A7880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4DFAFC67-AAF3-4E51-C630-784B364FADB3}"/>
              </a:ext>
            </a:extLst>
          </p:cNvPr>
          <p:cNvSpPr txBox="1"/>
          <p:nvPr/>
        </p:nvSpPr>
        <p:spPr>
          <a:xfrm>
            <a:off x="1028689" y="1425575"/>
            <a:ext cx="16230611" cy="4084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50"/>
              </a:lnSpc>
            </a:pPr>
            <a:endParaRPr lang="en-US" sz="3200" spc="17" dirty="0">
              <a:solidFill>
                <a:srgbClr val="000000"/>
              </a:solidFill>
              <a:latin typeface="Ovo"/>
              <a:ea typeface="Ovo"/>
              <a:cs typeface="Ovo"/>
              <a:sym typeface="Ovo"/>
            </a:endParaRPr>
          </a:p>
          <a:p>
            <a:pPr marL="457200" indent="-457200" algn="l">
              <a:lnSpc>
                <a:spcPts val="4550"/>
              </a:lnSpc>
              <a:buFont typeface="Arial" panose="020B0604020202020204" pitchFamily="34" charset="0"/>
              <a:buChar char="•"/>
            </a:pPr>
            <a:endParaRPr lang="en-US" sz="3200" spc="17" dirty="0">
              <a:solidFill>
                <a:srgbClr val="000000"/>
              </a:solidFill>
              <a:latin typeface="Ovo"/>
              <a:ea typeface="Ovo"/>
              <a:cs typeface="Ovo"/>
              <a:sym typeface="Ovo"/>
            </a:endParaRPr>
          </a:p>
          <a:p>
            <a:pPr marL="457200" indent="-457200" algn="l">
              <a:lnSpc>
                <a:spcPts val="4550"/>
              </a:lnSpc>
              <a:buFont typeface="Arial" panose="020B0604020202020204" pitchFamily="34" charset="0"/>
              <a:buChar char="•"/>
            </a:pPr>
            <a:endParaRPr lang="en-US" sz="3200" spc="17" dirty="0">
              <a:solidFill>
                <a:srgbClr val="000000"/>
              </a:solidFill>
              <a:latin typeface="Ovo"/>
              <a:ea typeface="Ovo"/>
              <a:cs typeface="Ovo"/>
              <a:sym typeface="Ovo"/>
            </a:endParaRPr>
          </a:p>
          <a:p>
            <a:pPr algn="l">
              <a:lnSpc>
                <a:spcPts val="4550"/>
              </a:lnSpc>
            </a:pPr>
            <a:endParaRPr lang="en-US" sz="3200" spc="17" dirty="0">
              <a:solidFill>
                <a:srgbClr val="000000"/>
              </a:solidFill>
              <a:highlight>
                <a:srgbClr val="FFFF00"/>
              </a:highlight>
              <a:latin typeface="Ovo"/>
              <a:ea typeface="Ovo"/>
              <a:cs typeface="Ovo"/>
              <a:sym typeface="Ovo"/>
            </a:endParaRPr>
          </a:p>
          <a:p>
            <a:pPr algn="l">
              <a:lnSpc>
                <a:spcPts val="4550"/>
              </a:lnSpc>
            </a:pPr>
            <a:endParaRPr lang="en-US" sz="3500" spc="17" dirty="0">
              <a:solidFill>
                <a:srgbClr val="000000"/>
              </a:solidFill>
              <a:highlight>
                <a:srgbClr val="FFFF00"/>
              </a:highlight>
              <a:latin typeface="Ovo"/>
              <a:ea typeface="Ovo"/>
              <a:cs typeface="Ovo"/>
              <a:sym typeface="Ovo"/>
            </a:endParaRPr>
          </a:p>
          <a:p>
            <a:pPr algn="l">
              <a:lnSpc>
                <a:spcPts val="4550"/>
              </a:lnSpc>
            </a:pPr>
            <a:endParaRPr lang="en-US" sz="3500" spc="17" dirty="0">
              <a:solidFill>
                <a:srgbClr val="000000"/>
              </a:solidFill>
              <a:highlight>
                <a:srgbClr val="FFFF00"/>
              </a:highlight>
              <a:latin typeface="Ovo"/>
              <a:ea typeface="Ovo"/>
              <a:cs typeface="Ovo"/>
              <a:sym typeface="Ovo"/>
            </a:endParaRPr>
          </a:p>
          <a:p>
            <a:pPr algn="l">
              <a:lnSpc>
                <a:spcPts val="4550"/>
              </a:lnSpc>
            </a:pPr>
            <a:endParaRPr lang="en-US" sz="3500" spc="17" dirty="0">
              <a:solidFill>
                <a:srgbClr val="000000"/>
              </a:solidFill>
              <a:latin typeface="Ovo"/>
              <a:ea typeface="Ovo"/>
              <a:cs typeface="Ovo"/>
              <a:sym typeface="Ovo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1C87CCAF-C2D2-DB82-88EF-AC29E0334625}"/>
              </a:ext>
            </a:extLst>
          </p:cNvPr>
          <p:cNvSpPr txBox="1"/>
          <p:nvPr/>
        </p:nvSpPr>
        <p:spPr>
          <a:xfrm>
            <a:off x="1024090" y="374806"/>
            <a:ext cx="16230600" cy="818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 b="1" spc="285" dirty="0">
                <a:solidFill>
                  <a:srgbClr val="271844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Supreme Court Analysis</a:t>
            </a: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424C19C1-31A4-3ECB-3FF6-920A7C0CBD5E}"/>
              </a:ext>
            </a:extLst>
          </p:cNvPr>
          <p:cNvSpPr/>
          <p:nvPr/>
        </p:nvSpPr>
        <p:spPr>
          <a:xfrm flipV="1">
            <a:off x="1028695" y="1214341"/>
            <a:ext cx="16230594" cy="38509"/>
          </a:xfrm>
          <a:prstGeom prst="line">
            <a:avLst/>
          </a:prstGeom>
          <a:ln w="9525" cap="flat">
            <a:solidFill>
              <a:srgbClr val="66698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BBC07C80-FDC0-B543-5123-2F2CB976195B}"/>
              </a:ext>
            </a:extLst>
          </p:cNvPr>
          <p:cNvGrpSpPr/>
          <p:nvPr/>
        </p:nvGrpSpPr>
        <p:grpSpPr>
          <a:xfrm>
            <a:off x="-9215" y="9127898"/>
            <a:ext cx="18297215" cy="1159102"/>
            <a:chOff x="0" y="0"/>
            <a:chExt cx="4819020" cy="305278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61EE850-C430-D520-DA3A-3C276F5AF7A8}"/>
                </a:ext>
              </a:extLst>
            </p:cNvPr>
            <p:cNvSpPr/>
            <p:nvPr/>
          </p:nvSpPr>
          <p:spPr>
            <a:xfrm>
              <a:off x="0" y="0"/>
              <a:ext cx="4819019" cy="305278"/>
            </a:xfrm>
            <a:custGeom>
              <a:avLst/>
              <a:gdLst/>
              <a:ahLst/>
              <a:cxnLst/>
              <a:rect l="l" t="t" r="r" b="b"/>
              <a:pathLst>
                <a:path w="4819019" h="305278">
                  <a:moveTo>
                    <a:pt x="0" y="0"/>
                  </a:moveTo>
                  <a:lnTo>
                    <a:pt x="4819019" y="0"/>
                  </a:lnTo>
                  <a:lnTo>
                    <a:pt x="4819019" y="305278"/>
                  </a:lnTo>
                  <a:lnTo>
                    <a:pt x="0" y="305278"/>
                  </a:lnTo>
                  <a:close/>
                </a:path>
              </a:pathLst>
            </a:custGeom>
            <a:solidFill>
              <a:srgbClr val="181D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CCCB3326-D5B4-B77C-4533-3280EC5C6444}"/>
                </a:ext>
              </a:extLst>
            </p:cNvPr>
            <p:cNvSpPr txBox="1"/>
            <p:nvPr/>
          </p:nvSpPr>
          <p:spPr>
            <a:xfrm>
              <a:off x="0" y="-9525"/>
              <a:ext cx="4819020" cy="3148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99C663EA-71FF-D19E-4606-97CFB702594C}"/>
              </a:ext>
            </a:extLst>
          </p:cNvPr>
          <p:cNvSpPr/>
          <p:nvPr/>
        </p:nvSpPr>
        <p:spPr>
          <a:xfrm>
            <a:off x="653228" y="9262416"/>
            <a:ext cx="2350645" cy="812438"/>
          </a:xfrm>
          <a:custGeom>
            <a:avLst/>
            <a:gdLst/>
            <a:ahLst/>
            <a:cxnLst/>
            <a:rect l="l" t="t" r="r" b="b"/>
            <a:pathLst>
              <a:path w="2350645" h="812438">
                <a:moveTo>
                  <a:pt x="0" y="0"/>
                </a:moveTo>
                <a:lnTo>
                  <a:pt x="2350645" y="0"/>
                </a:lnTo>
                <a:lnTo>
                  <a:pt x="2350645" y="812438"/>
                </a:lnTo>
                <a:lnTo>
                  <a:pt x="0" y="8124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513" b="-151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40EC1A-C007-A03B-E613-C590B249AF35}"/>
              </a:ext>
            </a:extLst>
          </p:cNvPr>
          <p:cNvSpPr txBox="1"/>
          <p:nvPr/>
        </p:nvSpPr>
        <p:spPr>
          <a:xfrm>
            <a:off x="7543800" y="1902839"/>
            <a:ext cx="9150824" cy="59490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lnSpc>
                <a:spcPts val="4550"/>
              </a:lnSpc>
              <a:buFont typeface="Arial" panose="020B0604020202020204" pitchFamily="34" charset="0"/>
              <a:buChar char="•"/>
            </a:pPr>
            <a:r>
              <a:rPr lang="en-US" sz="3600" spc="17" dirty="0">
                <a:solidFill>
                  <a:srgbClr val="000000"/>
                </a:solidFill>
                <a:latin typeface="Ovo"/>
                <a:ea typeface="Ovo"/>
                <a:cs typeface="Ovo"/>
                <a:sym typeface="Ovo"/>
              </a:rPr>
              <a:t>“IPs leave no doubt, however, that a parameter change is not the end of the matter.  </a:t>
            </a:r>
            <a:r>
              <a:rPr lang="en-US" sz="3600" b="1" i="1" spc="17" dirty="0">
                <a:solidFill>
                  <a:srgbClr val="000000"/>
                </a:solidFill>
                <a:latin typeface="Ovo"/>
                <a:ea typeface="Ovo"/>
                <a:cs typeface="Ovo"/>
                <a:sym typeface="Ovo"/>
              </a:rPr>
              <a:t>To the contrary, those procedures substantiate a qualitative whole-body approach that involves a somewhat subjective evaluation informed by both numerical and non-numeric information</a:t>
            </a:r>
            <a:r>
              <a:rPr lang="en-US" sz="3600" spc="17" dirty="0">
                <a:solidFill>
                  <a:srgbClr val="000000"/>
                </a:solidFill>
                <a:latin typeface="Ovo"/>
                <a:ea typeface="Ovo"/>
                <a:cs typeface="Ovo"/>
                <a:sym typeface="Ovo"/>
              </a:rPr>
              <a:t>.”  </a:t>
            </a:r>
          </a:p>
          <a:p>
            <a:pPr marL="457200" indent="-457200" algn="l">
              <a:lnSpc>
                <a:spcPts val="4550"/>
              </a:lnSpc>
              <a:buFont typeface="Arial" panose="020B0604020202020204" pitchFamily="34" charset="0"/>
              <a:buChar char="•"/>
            </a:pPr>
            <a:endParaRPr lang="en-US" sz="3600" spc="17" dirty="0">
              <a:solidFill>
                <a:srgbClr val="000000"/>
              </a:solidFill>
              <a:latin typeface="Ovo"/>
              <a:ea typeface="Ovo"/>
              <a:cs typeface="Ovo"/>
              <a:sym typeface="Ovo"/>
            </a:endParaRPr>
          </a:p>
          <a:p>
            <a:pPr marL="457200" indent="-457200" algn="l">
              <a:lnSpc>
                <a:spcPts val="4550"/>
              </a:lnSpc>
              <a:buFont typeface="Arial" panose="020B0604020202020204" pitchFamily="34" charset="0"/>
              <a:buChar char="•"/>
            </a:pPr>
            <a:endParaRPr lang="en-US" sz="3600" spc="17" dirty="0">
              <a:solidFill>
                <a:srgbClr val="000000"/>
              </a:solidFill>
              <a:latin typeface="Ovo"/>
              <a:ea typeface="Ovo"/>
              <a:cs typeface="Ovo"/>
              <a:sym typeface="Ovo"/>
            </a:endParaRPr>
          </a:p>
        </p:txBody>
      </p:sp>
      <p:pic>
        <p:nvPicPr>
          <p:cNvPr id="9" name="Picture 8" descr="A building with a lot of windows&#10;&#10;AI-generated content may be incorrect.">
            <a:extLst>
              <a:ext uri="{FF2B5EF4-FFF2-40B4-BE49-F238E27FC236}">
                <a16:creationId xmlns:a16="http://schemas.microsoft.com/office/drawing/2014/main" id="{54CDD0C7-9BE6-7DC1-EE3C-481C1B47D1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40" y="2552700"/>
            <a:ext cx="5767073" cy="383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294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915a9039-cfc5-4305-8f7b-211d47ede807}" enabled="1" method="Standard" siteId="{da2f0fe6-adff-4f18-a87c-96fcb04a4df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10259</TotalTime>
  <Words>480</Words>
  <Application>Microsoft Office PowerPoint</Application>
  <PresentationFormat>Custom</PresentationFormat>
  <Paragraphs>128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Aptos</vt:lpstr>
      <vt:lpstr>Public Sans Bold</vt:lpstr>
      <vt:lpstr>Ovo</vt:lpstr>
      <vt:lpstr>Public Sans</vt:lpstr>
      <vt:lpstr>Playfair Display Bold</vt:lpstr>
      <vt:lpstr>Playfair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TWA 2025 Slide Template</dc:title>
  <dc:creator>Pierce-Walsh, Meg</dc:creator>
  <cp:lastModifiedBy>Nathan Vassar</cp:lastModifiedBy>
  <cp:revision>12</cp:revision>
  <dcterms:created xsi:type="dcterms:W3CDTF">2006-08-16T00:00:00Z</dcterms:created>
  <dcterms:modified xsi:type="dcterms:W3CDTF">2025-07-17T15:46:00Z</dcterms:modified>
  <dc:identifier>DAGfrR4IwIM</dc:identifier>
</cp:coreProperties>
</file>