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063" r:id="rId2"/>
    <p:sldId id="4637" r:id="rId3"/>
    <p:sldId id="4227" r:id="rId4"/>
    <p:sldId id="4638" r:id="rId5"/>
    <p:sldId id="4383" r:id="rId6"/>
    <p:sldId id="4617" r:id="rId7"/>
    <p:sldId id="4639" r:id="rId8"/>
    <p:sldId id="4622" r:id="rId9"/>
    <p:sldId id="4620" r:id="rId10"/>
    <p:sldId id="4621" r:id="rId11"/>
    <p:sldId id="4623" r:id="rId12"/>
    <p:sldId id="1040" r:id="rId13"/>
    <p:sldId id="4627" r:id="rId14"/>
    <p:sldId id="4640" r:id="rId15"/>
    <p:sldId id="4634" r:id="rId16"/>
    <p:sldId id="4641" r:id="rId17"/>
    <p:sldId id="4632" r:id="rId18"/>
    <p:sldId id="4633" r:id="rId19"/>
    <p:sldId id="4626" r:id="rId20"/>
    <p:sldId id="333" r:id="rId21"/>
    <p:sldId id="3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AFEE08-1068-2CDD-0CFF-8C9BAEBEAEFA}" name="Caitlyn Brunson" initials="CB" userId="S::CBrunson@brwncald.com::076d3820-f49a-4b8b-b415-2313f106ceae" providerId="AD"/>
  <p188:author id="{21323953-806F-050F-6D1C-AB257B76D7E7}" name="Ellen Milne" initials="EM" userId="S::emilne@BrwnCald.com::40ac2575-4ebb-4223-9b6b-d2983d50971b" providerId="AD"/>
  <p188:author id="{B82499BC-FAB2-47EA-CC36-091A7C1AEC74}" name="Rachel Mitzlaff" initials="RM" userId="S::rmitzlaff@BrwnCald.com::b114afdc-97b4-4271-831f-bc175a9251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AC7"/>
    <a:srgbClr val="43525A"/>
    <a:srgbClr val="FF3399"/>
    <a:srgbClr val="FFFFFF"/>
    <a:srgbClr val="332A86"/>
    <a:srgbClr val="909D93"/>
    <a:srgbClr val="B84626"/>
    <a:srgbClr val="76B043"/>
    <a:srgbClr val="6DCFF6"/>
    <a:srgbClr val="BED73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FBB65-9C73-40AB-B6D1-0286940D859B}" v="56" dt="2025-07-16T22:50:04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0993" autoAdjust="0"/>
  </p:normalViewPr>
  <p:slideViewPr>
    <p:cSldViewPr snapToGrid="0">
      <p:cViewPr varScale="1">
        <p:scale>
          <a:sx n="81" d="100"/>
          <a:sy n="81" d="100"/>
        </p:scale>
        <p:origin x="1752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theme" Target="../theme/theme3.xml"/><Relationship Id="rId4" Type="http://schemas.openxmlformats.org/officeDocument/2006/relationships/image" Target="../media/image1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2A529D-35DE-4F09-B1C9-E10A9A81D7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57200"/>
            <a:ext cx="5562600" cy="276999"/>
          </a:xfrm>
          <a:prstGeom prst="rect">
            <a:avLst/>
          </a:prstGeom>
        </p:spPr>
        <p:txBody>
          <a:bodyPr vert="horz" wrap="square" lIns="18288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BA1A6-7615-4E10-A577-69872E751E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867399" y="480283"/>
            <a:ext cx="989013" cy="2308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71E6CE41-F756-46DF-918A-E6424D020C11}" type="datetimeFigureOut">
              <a:rPr lang="en-US" sz="900" i="1" smtClean="0">
                <a:solidFill>
                  <a:schemeClr val="accent2"/>
                </a:solidFill>
              </a:rPr>
              <a:t>7/16/2025</a:t>
            </a:fld>
            <a:endParaRPr lang="en-US" sz="900" i="1">
              <a:solidFill>
                <a:schemeClr val="accent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157AE-B12A-4F2D-B2B0-40CFFE23B1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32967"/>
            <a:ext cx="5562600" cy="230832"/>
          </a:xfrm>
          <a:prstGeom prst="rect">
            <a:avLst/>
          </a:prstGeom>
        </p:spPr>
        <p:txBody>
          <a:bodyPr vert="horz" wrap="square" lIns="18288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EFF35-AD18-43C3-AEDD-960A3BD331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67399" y="8732967"/>
            <a:ext cx="989014" cy="2308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E68946D8-DE15-4392-91AA-2BD7471F8916}" type="slidenum">
              <a:rPr lang="en-US" sz="900" i="1" smtClean="0">
                <a:solidFill>
                  <a:schemeClr val="accent2"/>
                </a:solidFill>
              </a:rPr>
              <a:t>‹#›</a:t>
            </a:fld>
            <a:endParaRPr lang="en-US" sz="900" i="1">
              <a:solidFill>
                <a:schemeClr val="accent2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0C12FE-35CB-4272-B826-4AFC616906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54" y="115888"/>
            <a:ext cx="1371600" cy="285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6B6FA0-1349-44E5-9563-692D6105EA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0"/>
            <a:ext cx="2743200" cy="3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6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32588"/>
            <a:ext cx="6172200" cy="285750"/>
          </a:xfrm>
          <a:prstGeom prst="rect">
            <a:avLst/>
          </a:prstGeom>
        </p:spPr>
        <p:txBody>
          <a:bodyPr vert="horz" lIns="182880" tIns="0" rIns="0" bIns="0" rtlCol="0" anchor="ctr" anchorCtr="0"/>
          <a:lstStyle>
            <a:lvl1pPr algn="l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 i="1">
                <a:solidFill>
                  <a:schemeClr val="accent2"/>
                </a:solidFill>
              </a:defRPr>
            </a:lvl1pPr>
          </a:lstStyle>
          <a:p>
            <a:fld id="{B813C83F-54F5-4495-80A5-5120874F9930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505200" cy="458787"/>
          </a:xfrm>
          <a:prstGeom prst="rect">
            <a:avLst/>
          </a:prstGeom>
        </p:spPr>
        <p:txBody>
          <a:bodyPr vert="horz" lIns="182880" tIns="0" rIns="0" bIns="182880" rtlCol="0" anchor="b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0" tIns="0" rIns="182880" bIns="182880" rtlCol="0" anchor="b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10CFB733-4484-43DB-A09C-D0ACB22CAF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8AE7C-9858-470B-BCC2-ADE81E4ED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54" y="115888"/>
            <a:ext cx="13716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microsoft.com/source/features/sustainability/microsoft-quantifies-environmental-impacts-of-datacenter-cooling-from-cradle-to-grave-in-new-nature-study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48A03-4730-1880-0728-DA1F35445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7E464A-CF18-9DC6-BF6B-784A4E587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BA926-D8BE-5DC2-807A-56A8CA312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comes to mind when you think about data centers</a:t>
            </a:r>
          </a:p>
          <a:p>
            <a:endParaRPr lang="en-US" dirty="0"/>
          </a:p>
          <a:p>
            <a:r>
              <a:rPr lang="en-US" dirty="0"/>
              <a:t>There is a lot of news and press about the water and energy needs of datacenters so lets explore what it actually means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06214-0A2A-CBCA-48D1-97F69968E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1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C0E44-16ED-487D-1C97-E8AF1369C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EA3753-F97B-2F20-646E-91A2DAF31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B7B8D-0788-7319-004D-40BB9D37F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spc="-13" dirty="0"/>
              <a:t>Turning aspiration and  commitments into real-world watershed outcomes</a:t>
            </a:r>
          </a:p>
          <a:p>
            <a:endParaRPr lang="en-US" b="0" spc="-13" dirty="0"/>
          </a:p>
          <a:p>
            <a:r>
              <a:rPr lang="en-US" dirty="0"/>
              <a:t>Connect corporate program goals to community objectives</a:t>
            </a:r>
          </a:p>
          <a:p>
            <a:r>
              <a:rPr lang="en-US" dirty="0"/>
              <a:t>Identify projects</a:t>
            </a:r>
          </a:p>
          <a:p>
            <a:endParaRPr lang="en-US" dirty="0"/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reduction/conservation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Groundwater recharge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reuse/ reclamation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quality improvements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Stormwater capture and reuse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1107B-1081-E209-E4D1-CB1C089FD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35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BC has been working in this space since 2019 </a:t>
            </a:r>
          </a:p>
          <a:p>
            <a:r>
              <a:rPr lang="en-US" dirty="0"/>
              <a:t>Supporting one of our clients for this RFI which is specifically tailored to utilities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25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B4701-0B32-0E5E-3BFC-AE2276612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E2C9CE-293F-A1BB-4209-352C1674F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311969-183F-BD29-F4C5-17BC3F706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spc="-13" dirty="0"/>
              <a:t>Turning aspiration and  commitments into real-world watershed outcomes requires a rigorous and detailed </a:t>
            </a:r>
            <a:r>
              <a:rPr lang="en-US" b="0" u="sng" spc="-13" dirty="0"/>
              <a:t>program</a:t>
            </a:r>
            <a:r>
              <a:rPr lang="en-US" b="0" spc="-13" dirty="0"/>
              <a:t>, a diverse multidisciplinary </a:t>
            </a:r>
            <a:r>
              <a:rPr lang="en-US" b="0" u="sng" spc="-13" dirty="0"/>
              <a:t>team</a:t>
            </a:r>
            <a:r>
              <a:rPr lang="en-US" b="0" spc="-13" dirty="0"/>
              <a:t>, and </a:t>
            </a:r>
            <a:r>
              <a:rPr lang="en-US" b="0" u="sng" spc="-13" dirty="0"/>
              <a:t>intention</a:t>
            </a:r>
            <a:r>
              <a:rPr lang="en-US" b="0" spc="-13" dirty="0"/>
              <a:t> to succeed.</a:t>
            </a:r>
            <a:endParaRPr lang="en-US" dirty="0"/>
          </a:p>
          <a:p>
            <a:r>
              <a:rPr lang="en-US" dirty="0"/>
              <a:t>Connect corporate program goals to community objectives</a:t>
            </a:r>
          </a:p>
          <a:p>
            <a:r>
              <a:rPr lang="en-US" dirty="0"/>
              <a:t>Identify projects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B5B48-1102-9B10-2413-3855A134E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8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825AD-1A8E-93BB-6DBE-770A66ADC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34E2AA-F31D-0E56-D81B-E23C27B92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D9B1D2-6A48-7373-0450-99DB2CFA0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Aligned with community goals e.g. regional water plan or city plans</a:t>
            </a:r>
          </a:p>
          <a:p>
            <a:endParaRPr lang="en-US" dirty="0"/>
          </a:p>
          <a:p>
            <a:r>
              <a:rPr lang="en-US" dirty="0"/>
              <a:t>Over 100 MGY</a:t>
            </a:r>
          </a:p>
          <a:p>
            <a:endParaRPr lang="en-US" dirty="0"/>
          </a:p>
          <a:p>
            <a:r>
              <a:rPr lang="en-US" dirty="0"/>
              <a:t>Construction to begin before 2028 </a:t>
            </a:r>
          </a:p>
          <a:p>
            <a:endParaRPr lang="en-US" dirty="0"/>
          </a:p>
          <a:p>
            <a:r>
              <a:rPr lang="en-US" dirty="0"/>
              <a:t>Funding moves quickly and Google wants certainty in projects so projects that have progressed in design are ideal candidates </a:t>
            </a:r>
          </a:p>
          <a:p>
            <a:endParaRPr lang="en-US" dirty="0"/>
          </a:p>
          <a:p>
            <a:r>
              <a:rPr lang="en-US" dirty="0"/>
              <a:t>Other funding available – this means that with </a:t>
            </a:r>
            <a:r>
              <a:rPr lang="en-US" dirty="0" err="1"/>
              <a:t>google’s</a:t>
            </a:r>
            <a:r>
              <a:rPr lang="en-US" dirty="0"/>
              <a:t> contribution there is adequate funding from the </a:t>
            </a:r>
            <a:r>
              <a:rPr lang="en-US" dirty="0" err="1"/>
              <a:t>utiltiies</a:t>
            </a:r>
            <a:r>
              <a:rPr lang="en-US" dirty="0"/>
              <a:t> or from state funding sources etc. for the project to move forward </a:t>
            </a:r>
          </a:p>
          <a:p>
            <a:endParaRPr lang="en-US" dirty="0"/>
          </a:p>
          <a:p>
            <a:r>
              <a:rPr lang="en-US" dirty="0"/>
              <a:t>Google also considers co-benefits of the project. Co-benefits improve the chance for projects to move forward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C4B-E406-553E-E02B-B3CB5507B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03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FF962-F7B0-EA47-4FE8-03449C3CA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573EE-47A5-5408-DE12-65E4A3563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876FE0-9CA2-B259-B13D-1E36E3D7C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Google has a 2030 Water positive goal to replenish more water than consumed in their operations.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Oklahoma not typically considered a water scarce region, but the state is focusing on improving water infrastructure and management, including a goal of consuming no more fresh water in 2060 than was consumed in 2012, despite growth.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Alignment of goals!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BC connected with Oklahoma Water Resources Board, who helped us identify innovative/forward-looking utilities in the state, connected with the City of Norman.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City of Norman has been doing some innovative research and exploring potential reuse options, this project was identified as a low-hanging fruit.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was some existing infrastructure in place as there was a non-potable system previously used on-site that had to be abandoned due to other major construction projects.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There was no plan to bring the system back online until the opportunity of private funding allowed the utility to prioritize this project.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Non-potable water will be sourced directly from the Water Reclamation Facility’s effluent and used for cleaning and maintenance, cooling water, process water, and compost irrigation.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Funding available = $100K to $5M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Google facility is not within the City of Norman’s service area, but has a goal to address regional water challenges throughout the Arkansas River basin.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6F483-832E-3C56-51BB-8F0F1C688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02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submission of the google form</a:t>
            </a:r>
          </a:p>
          <a:p>
            <a:endParaRPr lang="en-US" dirty="0"/>
          </a:p>
          <a:p>
            <a:r>
              <a:rPr lang="en-US" dirty="0"/>
              <a:t>Projects are selected for investment after evaluating the project and validating the water volume benefits</a:t>
            </a:r>
          </a:p>
          <a:p>
            <a:endParaRPr lang="en-US" dirty="0"/>
          </a:p>
          <a:p>
            <a:r>
              <a:rPr lang="en-US" dirty="0"/>
              <a:t>Funding is issued as a grant – no strings attached. </a:t>
            </a:r>
          </a:p>
          <a:p>
            <a:endParaRPr lang="en-US" dirty="0"/>
          </a:p>
          <a:p>
            <a:r>
              <a:rPr lang="en-US" dirty="0"/>
              <a:t>Funding contract is reviewed by both parties</a:t>
            </a:r>
          </a:p>
          <a:p>
            <a:r>
              <a:rPr lang="en-US" dirty="0"/>
              <a:t>No requirements for procurement,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ICONS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63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BC is helping Google to identify projects that may be good candidates for their CWS Program</a:t>
            </a:r>
          </a:p>
          <a:p>
            <a:r>
              <a:rPr lang="en-US" dirty="0"/>
              <a:t>Help you define your projects and metrics</a:t>
            </a:r>
          </a:p>
          <a:p>
            <a:r>
              <a:rPr lang="en-US" dirty="0"/>
              <a:t> Submit projects to Google on your behalf</a:t>
            </a:r>
          </a:p>
          <a:p>
            <a:r>
              <a:rPr lang="en-US" dirty="0"/>
              <a:t>Answer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1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Significant growth is driven by the increasing demand for cloud computing, artificial intelligence (AI), and big data analytics.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These processes require computers. Data centers are the facilities housing the physical infrastructure that makes AI possible.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Quote from 2024 U.S. Data Center Energy Usage Report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Advances in semiconductor technology are enabling faster processing speeds, more complex AI models, and further infrastructure needs.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Note numbers are difficult to predict, innovation to improve resource efficiency can play a big role.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7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what you may see if a data center comes into your service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data centers using water for cooling, 98% of water demand goes to cooling system, 2% for domestic uses</a:t>
            </a:r>
          </a:p>
          <a:p>
            <a:endParaRPr lang="en-US" dirty="0"/>
          </a:p>
          <a:p>
            <a:r>
              <a:rPr lang="en-US" dirty="0"/>
              <a:t>Unpacking terms. ACC = air cooled chiller (water less), but uses more energy, so we need to consider indirect water consumption (from energy source). Liquid cooling = fluid (mineral oil, not water). Direct-to-chip liquid cooling and immersion cooling have become Increasingly popular choices for heat removal because of their efficiency, relative ease of deployment and scalability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[ACC work by drawing in ambient hot air from the surrounding environment and passing it over a heat exchanger. The X contains refrigerants, and as the air passes over the coils, it transfers its heat to the refrigerant, evaporating and absorbing the heat. The chiller does not generate cold; it dissipates heat, facilitates its transfer outside of the allocated space.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Wastewater is concentrated potable water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1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26086-1697-8460-00A3-62DEB6AEC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EE205-5C66-880B-33B7-284B0CFC66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F388B1-6A77-0803-ECB1-989355ED5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 data center market is led by major players like AWS, Microsoft and Google, which are the same large corporations with CWS programs.</a:t>
            </a:r>
          </a:p>
          <a:p>
            <a:endParaRPr lang="en-US" dirty="0"/>
          </a:p>
          <a:p>
            <a:r>
              <a:rPr lang="en-US" dirty="0"/>
              <a:t>Tech sector corporations are enhancing their reporting efforts, largely driven by public pressure, the importance of brand image, and operational risks in water-stressed areas.</a:t>
            </a:r>
          </a:p>
          <a:p>
            <a:endParaRPr lang="en-US" dirty="0"/>
          </a:p>
          <a:p>
            <a:r>
              <a:rPr lang="en-US" dirty="0"/>
              <a:t>CWS commitments: 1) inside and 2) outside, which requires collaboration.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BF1F9-0BAA-921B-2D10-90F3EF3F7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9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MSFT has already driven a reduction in data center cooling and power conditioning overheads with power usage effectiveness (PUE) as low as 1.12. Doing more requires a better understanding of the impacts of different cooling technologies, which can be provided by LCA. </a:t>
            </a:r>
            <a:r>
              <a:rPr lang="en-US" dirty="0">
                <a:hlinkClick r:id="rId3"/>
              </a:rPr>
              <a:t>Microsoft quantifies environmental impacts of datacenter cooling from ‘cradle to grave’ in new Nature study - Source</a:t>
            </a:r>
            <a:r>
              <a:rPr lang="en-US" dirty="0"/>
              <a:t> [reference to share]</a:t>
            </a:r>
          </a:p>
          <a:p>
            <a:endParaRPr lang="en-US" dirty="0"/>
          </a:p>
          <a:p>
            <a:r>
              <a:rPr lang="en-US" dirty="0"/>
              <a:t>Some companies have made the move to Air-cooled chillers, while others are investigating these new trends. [Water is still a much more efficient heat transfer medium. Water-cooled system may be more efficient than ACC, ACC may carry lower upfront cost but have higher energy demands.]</a:t>
            </a:r>
          </a:p>
          <a:p>
            <a:endParaRPr lang="en-US" dirty="0"/>
          </a:p>
          <a:p>
            <a:r>
              <a:rPr lang="en-US" dirty="0"/>
              <a:t>MSFT has investigated but is not currently using immersion cooling technologies in their operations (liquid PFAS, possibly making them unavailable in the future due to regs). </a:t>
            </a:r>
          </a:p>
          <a:p>
            <a:endParaRPr lang="en-US" dirty="0"/>
          </a:p>
          <a:p>
            <a:r>
              <a:rPr lang="en-US" dirty="0"/>
              <a:t>MSFT is already installing cold plates in its datacenters while also exploring other next-gen cooling techniques. Cold plates could be as good as the two immersion cooling methods.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0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19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F608F-E318-1864-32A3-BC470A970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FEE744-0983-5471-8C0D-56D45E500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2B679-41C4-B83B-8362-1E395774D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meet their water positive goals, corporations are also looking outside of their sites and making other investments in projects in watersheds they operate in that replenish water into the watershed.</a:t>
            </a:r>
          </a:p>
          <a:p>
            <a:endParaRPr lang="en-US" b="1" u="sng" dirty="0"/>
          </a:p>
          <a:p>
            <a:r>
              <a:rPr lang="en-US" b="1" u="sng" dirty="0"/>
              <a:t>Corporations are funding external projects to replenish the watershed, not acquiring water rights or making water available for their sites. </a:t>
            </a:r>
            <a:r>
              <a:rPr lang="en-US" dirty="0"/>
              <a:t>The corporations are not seeking to own the water, rather to meet their water positive commitments.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CA574-54F5-3B5A-3B1C-D96F6CC23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66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CWS, definition by prominent NGO.</a:t>
            </a:r>
          </a:p>
          <a:p>
            <a:endParaRPr lang="en-US" sz="2000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highlight>
                  <a:srgbClr val="FFFF00"/>
                </a:highlight>
              </a:rPr>
              <a:t>WHY are companies doing this? </a:t>
            </a:r>
            <a:r>
              <a:rPr lang="en-US" sz="2000" b="1" dirty="0">
                <a:highlight>
                  <a:srgbClr val="FFFF00"/>
                </a:highlight>
              </a:rPr>
              <a:t>WS is central to business resilience, risk mitigation, and long-term growth. </a:t>
            </a:r>
            <a:r>
              <a:rPr lang="en-US" sz="2000" dirty="0">
                <a:highlight>
                  <a:srgbClr val="FFFF00"/>
                </a:highlight>
              </a:rPr>
              <a:t>[Businesses that adopt forward-thinking water strategies can turn risks into opportunities while strengthening their market position. ]</a:t>
            </a:r>
          </a:p>
          <a:p>
            <a:endParaRPr lang="en-US" sz="2000" dirty="0">
              <a:highlight>
                <a:srgbClr val="FFFF00"/>
              </a:highlight>
            </a:endParaRPr>
          </a:p>
          <a:p>
            <a:r>
              <a:rPr lang="en-US" dirty="0"/>
              <a:t>In the past, WS market has been dominated by NGOs working with corporates. In more recent years, there has been a recognition that utilities need to be part of the conversation. </a:t>
            </a:r>
          </a:p>
          <a:p>
            <a:endParaRPr lang="en-US" dirty="0"/>
          </a:p>
          <a:p>
            <a:r>
              <a:rPr lang="en-US" dirty="0"/>
              <a:t>Every industry depends on water and no company or government can build water resilience alone. --- collective action!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FB733-4484-43DB-A09C-D0ACB22CAF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0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08E2-476A-911C-5DC8-5C1AC01D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9394"/>
            <a:ext cx="8869680" cy="1175169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02A49D24-3555-234F-D0C1-6DF9F59526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53600" y="1325563"/>
            <a:ext cx="1828800" cy="1828800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CLIENT LOGO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F267E114-5464-B19C-19A7-7895349F7E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082401"/>
            <a:ext cx="8869680" cy="18466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-30" baseline="0">
                <a:solidFill>
                  <a:srgbClr val="909D9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 00, Year (Click to edit)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3AE635-ABF0-AFFF-5540-197338C172D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" y="2971805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FB453B7-DD7D-F705-5DFD-1D296EC9C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462053"/>
            <a:ext cx="1371600" cy="757238"/>
          </a:xfrm>
          <a:prstGeom prst="rect">
            <a:avLst/>
          </a:prstGeom>
        </p:spPr>
      </p:pic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96E081D7-3B2C-6008-1A46-C0B881332E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Diagonal Lines">
            <a:extLst>
              <a:ext uri="{FF2B5EF4-FFF2-40B4-BE49-F238E27FC236}">
                <a16:creationId xmlns:a16="http://schemas.microsoft.com/office/drawing/2014/main" id="{34BB6C98-5665-7426-C73E-2DD04EFA9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4458"/>
          <a:stretch/>
        </p:blipFill>
        <p:spPr>
          <a:xfrm>
            <a:off x="8135104" y="0"/>
            <a:ext cx="405689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2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 Objec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08FED-2C58-4BF8-99ED-4D249F612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8" y="2514600"/>
            <a:ext cx="530352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724F1-6A34-4018-BD80-57E65E7F06D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0" y="630777"/>
            <a:ext cx="5916612" cy="5541423"/>
          </a:xfrm>
        </p:spPr>
        <p:txBody>
          <a:bodyPr tIns="731520"/>
          <a:lstStyle>
            <a:lvl1pPr marL="0" indent="0" algn="ctr">
              <a:buNone/>
              <a:defRPr>
                <a:solidFill>
                  <a:srgbClr val="C0CAC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9254F-70E0-48BE-9215-DA4FCB1A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630777"/>
            <a:ext cx="5303520" cy="1046440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DE494F-B2E7-40DA-BEFC-F919D626AC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275388" y="47565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0CEBBA-5374-C851-2158-BC2A6814E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AB8521-E1C8-E0E6-1BFB-504FC9C31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8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pos="3726">
          <p15:clr>
            <a:srgbClr val="FBAE40"/>
          </p15:clr>
        </p15:guide>
        <p15:guide id="3" pos="395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08FED-2C58-4BF8-99ED-4D249F612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14600"/>
            <a:ext cx="530352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724F1-6A34-4018-BD80-57E65E7F06D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5388" y="630777"/>
            <a:ext cx="5916612" cy="5541423"/>
          </a:xfrm>
        </p:spPr>
        <p:txBody>
          <a:bodyPr tIns="731520"/>
          <a:lstStyle>
            <a:lvl1pPr marL="0" indent="0" algn="ctr">
              <a:buNone/>
              <a:defRPr>
                <a:solidFill>
                  <a:srgbClr val="C0CAC7"/>
                </a:solidFill>
                <a:latin typeface="+mj-lt"/>
              </a:defRPr>
            </a:lvl1pPr>
          </a:lstStyle>
          <a:p>
            <a:pPr lvl="0"/>
            <a:r>
              <a:rPr lang="en-US"/>
              <a:t>OBJECT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9254F-70E0-48BE-9215-DA4FCB1A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0777"/>
            <a:ext cx="5303520" cy="1046440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Anchor Line (Gray)">
            <a:extLst>
              <a:ext uri="{FF2B5EF4-FFF2-40B4-BE49-F238E27FC236}">
                <a16:creationId xmlns:a16="http://schemas.microsoft.com/office/drawing/2014/main" id="{4E4C6941-EF23-4B83-8ACB-7A2EA57265A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" y="47565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ECB18C-DD7D-582C-A697-8E3AC2E8B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401912-2C62-44A4-8A05-782A53028F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25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  <p15:guide id="2" pos="3726" userDrawn="1">
          <p15:clr>
            <a:srgbClr val="FBAE40"/>
          </p15:clr>
        </p15:guide>
        <p15:guide id="3" pos="395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dient Background">
            <a:extLst>
              <a:ext uri="{FF2B5EF4-FFF2-40B4-BE49-F238E27FC236}">
                <a16:creationId xmlns:a16="http://schemas.microsoft.com/office/drawing/2014/main" id="{D9A952C9-602C-401F-A44F-1E0C730680B3}"/>
              </a:ext>
            </a:extLst>
          </p:cNvPr>
          <p:cNvSpPr/>
          <p:nvPr userDrawn="1"/>
        </p:nvSpPr>
        <p:spPr>
          <a:xfrm rot="16200000" flipH="1">
            <a:off x="5044440" y="-289560"/>
            <a:ext cx="2103120" cy="12192000"/>
          </a:xfrm>
          <a:prstGeom prst="rect">
            <a:avLst/>
          </a:prstGeom>
          <a:gradFill flip="none" rotWithShape="1">
            <a:gsLst>
              <a:gs pos="55000">
                <a:srgbClr val="27BDBE"/>
              </a:gs>
              <a:gs pos="0">
                <a:srgbClr val="009ED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5453-CB92-44F5-851E-146E8C521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2762"/>
            <a:ext cx="3410712" cy="18748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>
                <a:latin typeface="+mn-lt"/>
              </a:defRPr>
            </a:lvl1pPr>
            <a:lvl2pPr>
              <a:spcAft>
                <a:spcPts val="600"/>
              </a:spcAft>
              <a:defRPr sz="2400"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0BCA30-51DF-4A8C-9A16-D7457208E6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" y="3886200"/>
            <a:ext cx="3411538" cy="2286000"/>
          </a:xfrm>
          <a:solidFill>
            <a:srgbClr val="C0CAC7"/>
          </a:solidFill>
        </p:spPr>
        <p:txBody>
          <a:bodyPr tIns="182880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22D1126-548E-4F26-B3A9-065346269D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90644" y="3886200"/>
            <a:ext cx="3410712" cy="2286000"/>
          </a:xfrm>
          <a:solidFill>
            <a:srgbClr val="C0CAC7"/>
          </a:solidFill>
        </p:spPr>
        <p:txBody>
          <a:bodyPr tIns="182880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34085C2-AB1E-499D-AD1C-E6448EFD28F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71052" y="3886200"/>
            <a:ext cx="3411347" cy="2286000"/>
          </a:xfrm>
          <a:solidFill>
            <a:srgbClr val="C0CAC7"/>
          </a:solidFill>
        </p:spPr>
        <p:txBody>
          <a:bodyPr tIns="182880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9241BED-729D-482D-883A-95AB302C88AF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390644" y="1782762"/>
            <a:ext cx="3410712" cy="18748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>
                <a:latin typeface="+mn-lt"/>
              </a:defRPr>
            </a:lvl1pPr>
            <a:lvl2pPr>
              <a:spcAft>
                <a:spcPts val="600"/>
              </a:spcAft>
              <a:defRPr sz="2400"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39E709-FDAA-49F5-8E65-DCF24C746C83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171688" y="1782762"/>
            <a:ext cx="3410712" cy="18748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>
                <a:latin typeface="+mn-lt"/>
              </a:defRPr>
            </a:lvl1pPr>
            <a:lvl2pPr>
              <a:spcAft>
                <a:spcPts val="600"/>
              </a:spcAft>
              <a:defRPr sz="2400"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771A1E-9DD6-4E56-9559-0724D6AC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7FAFDB-EFCD-21E8-A1E6-4F9B966FD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EB1CF5-00D7-D32B-CEA1-D2316EB20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7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33" userDrawn="1">
          <p15:clr>
            <a:srgbClr val="FBAE40"/>
          </p15:clr>
        </p15:guide>
        <p15:guide id="2" pos="2765" userDrawn="1">
          <p15:clr>
            <a:srgbClr val="FBAE40"/>
          </p15:clr>
        </p15:guide>
        <p15:guide id="3" pos="4920" userDrawn="1">
          <p15:clr>
            <a:srgbClr val="FBAE40"/>
          </p15:clr>
        </p15:guide>
        <p15:guide id="4" pos="514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Column 1/3 Phot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B0FA3B1-A112-475F-9DB2-50FE782C43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24503" cy="6857999"/>
          </a:xfrm>
          <a:solidFill>
            <a:srgbClr val="C0CAC7"/>
          </a:solidFill>
          <a:ln>
            <a:noFill/>
          </a:ln>
        </p:spPr>
        <p:txBody>
          <a:bodyPr tIns="13716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PHOTO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D23CA9-093A-4258-9E0C-DFC4ABA79A4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86452" y="47565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A833F8-A016-4158-9FFB-C2D53252C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452" y="1782763"/>
            <a:ext cx="719594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5DC89-AD84-481B-80CF-6892D0B5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452" y="630777"/>
            <a:ext cx="7195948" cy="523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1701CD-960B-016C-80F8-966C3926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CE801F-CA9B-943F-98CA-8735003D1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49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34" userDrawn="1">
          <p15:clr>
            <a:srgbClr val="FBAE40"/>
          </p15:clr>
        </p15:guide>
        <p15:guide id="2" pos="276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1/3 Photo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B0CE90-6157-4528-9C67-1071DE00A9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71051" y="0"/>
            <a:ext cx="4020949" cy="6857998"/>
          </a:xfrm>
          <a:solidFill>
            <a:srgbClr val="C0CAC7"/>
          </a:solidFill>
        </p:spPr>
        <p:txBody>
          <a:bodyPr tIns="13716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A833F8-A016-4158-9FFB-C2D53252C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79" y="1782763"/>
            <a:ext cx="7195970" cy="4389437"/>
          </a:xfr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19E30-E1CB-4A1D-BFAF-18064D58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79" y="630777"/>
            <a:ext cx="7195970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4D914-03C9-3A02-105A-F2B1DAD3B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A0D74-0480-C8DB-6890-E41C15449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17" userDrawn="1">
          <p15:clr>
            <a:srgbClr val="FBAE40"/>
          </p15:clr>
        </p15:guide>
        <p15:guide id="2" pos="514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Column 2/3 Objec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E049-8CD2-4CFA-88AF-02B706EBF4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7805737" cy="6858001"/>
          </a:xfrm>
          <a:noFill/>
        </p:spPr>
        <p:txBody>
          <a:bodyPr tIns="1371600"/>
          <a:lstStyle>
            <a:lvl1pPr marL="0" indent="0" algn="ctr">
              <a:buNone/>
              <a:defRPr sz="320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2800"/>
            </a:lvl2pPr>
            <a:lvl3pPr marL="685800" indent="0">
              <a:buNone/>
              <a:defRPr sz="24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A833F8-A016-4158-9FFB-C2D53252C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1895" y="2514600"/>
            <a:ext cx="3400505" cy="3657599"/>
          </a:xfr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905D8-0228-4BFC-8381-033CF0D9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895" y="630777"/>
            <a:ext cx="3400506" cy="1569660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Anchor Line (Gray)">
            <a:extLst>
              <a:ext uri="{FF2B5EF4-FFF2-40B4-BE49-F238E27FC236}">
                <a16:creationId xmlns:a16="http://schemas.microsoft.com/office/drawing/2014/main" id="{125F6A3E-E29E-4B43-94BA-B1E8ABF49FF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181895" y="47565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0B7766-72CB-BA4F-2A7A-2840568B8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66F07B-DB69-A31C-01E6-8E52C1376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93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5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Column 2/3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E049-8CD2-4CFA-88AF-02B706EBF4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6263" y="0"/>
            <a:ext cx="7805737" cy="6858001"/>
          </a:xfrm>
          <a:noFill/>
        </p:spPr>
        <p:txBody>
          <a:bodyPr tIns="1371600"/>
          <a:lstStyle>
            <a:lvl1pPr marL="0" indent="0" algn="ctr">
              <a:buNone/>
              <a:defRPr sz="320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2800"/>
            </a:lvl2pPr>
            <a:lvl3pPr marL="685800" indent="0">
              <a:buNone/>
              <a:defRPr sz="24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A833F8-A016-4158-9FFB-C2D53252C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514600"/>
            <a:ext cx="3411538" cy="3657599"/>
          </a:xfr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905D8-0228-4BFC-8381-033CF0D9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30777"/>
            <a:ext cx="3411539" cy="1569660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Anchor Line (Gray)">
            <a:extLst>
              <a:ext uri="{FF2B5EF4-FFF2-40B4-BE49-F238E27FC236}">
                <a16:creationId xmlns:a16="http://schemas.microsoft.com/office/drawing/2014/main" id="{306A7359-D19A-497A-B743-11C794464A1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" y="47565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27FE58-2236-805B-4AFE-64F59E21F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03A461-FCF8-5189-2E60-37FCB05FD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0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35" userDrawn="1">
          <p15:clr>
            <a:srgbClr val="FBAE40"/>
          </p15:clr>
        </p15:guide>
        <p15:guide id="2" pos="2763" userDrawn="1">
          <p15:clr>
            <a:srgbClr val="FBAE40"/>
          </p15:clr>
        </p15:guide>
        <p15:guide id="3" orient="horz" pos="15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Callou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5453-CB92-44F5-851E-146E8C521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9150" y="1782763"/>
            <a:ext cx="6953250" cy="439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C9F721-38D8-499E-BEFC-57D3680F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630777"/>
            <a:ext cx="6953250" cy="523220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Gradient Background">
            <a:extLst>
              <a:ext uri="{FF2B5EF4-FFF2-40B4-BE49-F238E27FC236}">
                <a16:creationId xmlns:a16="http://schemas.microsoft.com/office/drawing/2014/main" id="{E0728B7E-F5C5-4D1D-9CEA-910DBA1D7510}"/>
              </a:ext>
            </a:extLst>
          </p:cNvPr>
          <p:cNvSpPr/>
          <p:nvPr userDrawn="1"/>
        </p:nvSpPr>
        <p:spPr>
          <a:xfrm rot="16200000" flipH="1">
            <a:off x="-1325879" y="1325881"/>
            <a:ext cx="6858000" cy="4206240"/>
          </a:xfrm>
          <a:prstGeom prst="rect">
            <a:avLst/>
          </a:prstGeom>
          <a:gradFill flip="none" rotWithShape="1">
            <a:gsLst>
              <a:gs pos="55000">
                <a:srgbClr val="27BDBE"/>
              </a:gs>
              <a:gs pos="0">
                <a:srgbClr val="009ED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5BD365-7A8F-42F9-9551-BDEB3F201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82763"/>
            <a:ext cx="3066008" cy="1597360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36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 spc="-30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85000"/>
              </a:lnSpc>
              <a:spcBef>
                <a:spcPts val="30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3pPr>
            <a:lvl4pPr marL="1028700" indent="0">
              <a:lnSpc>
                <a:spcPct val="85000"/>
              </a:lnSpc>
              <a:spcBef>
                <a:spcPts val="300"/>
              </a:spcBef>
              <a:buNone/>
              <a:defRPr sz="2400"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 marL="1371600" indent="0">
              <a:lnSpc>
                <a:spcPct val="85000"/>
              </a:lnSpc>
              <a:spcBef>
                <a:spcPts val="300"/>
              </a:spcBef>
              <a:buNone/>
              <a:defRPr sz="2400"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Callout Box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9" name="Anchor Line (Gray)">
            <a:extLst>
              <a:ext uri="{FF2B5EF4-FFF2-40B4-BE49-F238E27FC236}">
                <a16:creationId xmlns:a16="http://schemas.microsoft.com/office/drawing/2014/main" id="{322F252D-C66F-4DFF-BE5F-A1BC45B520C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29150" y="47565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2F264C7-B289-4A18-5332-EE894D88D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39D0F7-F9C0-34D5-D7B0-16AF8A3FB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09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Callou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dient Background">
            <a:extLst>
              <a:ext uri="{FF2B5EF4-FFF2-40B4-BE49-F238E27FC236}">
                <a16:creationId xmlns:a16="http://schemas.microsoft.com/office/drawing/2014/main" id="{E0728B7E-F5C5-4D1D-9CEA-910DBA1D7510}"/>
              </a:ext>
            </a:extLst>
          </p:cNvPr>
          <p:cNvSpPr/>
          <p:nvPr userDrawn="1"/>
        </p:nvSpPr>
        <p:spPr>
          <a:xfrm rot="16200000" flipH="1">
            <a:off x="6659880" y="1325881"/>
            <a:ext cx="6858000" cy="4206240"/>
          </a:xfrm>
          <a:prstGeom prst="rect">
            <a:avLst/>
          </a:prstGeom>
          <a:gradFill flip="none" rotWithShape="1">
            <a:gsLst>
              <a:gs pos="55000">
                <a:srgbClr val="27BDBE"/>
              </a:gs>
              <a:gs pos="0">
                <a:srgbClr val="009ED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5453-CB92-44F5-851E-146E8C521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2763"/>
            <a:ext cx="6953250" cy="439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Diagonal Lines (white)" descr="Background pattern&#10;&#10;Description automatically generated">
            <a:extLst>
              <a:ext uri="{FF2B5EF4-FFF2-40B4-BE49-F238E27FC236}">
                <a16:creationId xmlns:a16="http://schemas.microsoft.com/office/drawing/2014/main" id="{DEC2AB5E-F70D-48BD-8B0B-D7331C336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93" r="4191"/>
          <a:stretch/>
        </p:blipFill>
        <p:spPr>
          <a:xfrm>
            <a:off x="8135745" y="0"/>
            <a:ext cx="4056255" cy="45775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5BD365-7A8F-42F9-9551-BDEB3F201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392" y="1782763"/>
            <a:ext cx="3066008" cy="1597360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36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2400" spc="-30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85000"/>
              </a:lnSpc>
              <a:spcBef>
                <a:spcPts val="30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3pPr>
            <a:lvl4pPr marL="1028700" indent="0">
              <a:lnSpc>
                <a:spcPct val="85000"/>
              </a:lnSpc>
              <a:spcBef>
                <a:spcPts val="300"/>
              </a:spcBef>
              <a:buNone/>
              <a:defRPr sz="2400"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 marL="1371600" indent="0">
              <a:lnSpc>
                <a:spcPct val="85000"/>
              </a:lnSpc>
              <a:spcBef>
                <a:spcPts val="300"/>
              </a:spcBef>
              <a:buNone/>
              <a:defRPr sz="2400"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Callout Box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C9F721-38D8-499E-BEFC-57D3680F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0777"/>
            <a:ext cx="6953250" cy="523220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198CF28-3804-1373-9699-64D064834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A14853-B10F-31BE-0D92-CD395B464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5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D92B-2824-440C-8DE5-E2A9F6FE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77130-F6B7-415C-259A-275DC887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039B8-675D-32E2-2539-095D58118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96E081D7-3B2C-6008-1A46-C0B881332E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08618" cy="685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C08E2-476A-911C-5DC8-5C1AC01D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300" y="1529394"/>
            <a:ext cx="4610100" cy="348710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F267E114-5464-B19C-19A7-7895349F7E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1945" y="5702526"/>
            <a:ext cx="4738255" cy="22837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-30" baseline="0">
                <a:solidFill>
                  <a:srgbClr val="909D9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 00, Year (Click to edit)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3AE635-ABF0-AFFF-5540-197338C172D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7021945" y="5591930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FB453B7-DD7D-F705-5DFD-1D296EC9C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400" y="462053"/>
            <a:ext cx="1371600" cy="757238"/>
          </a:xfrm>
          <a:prstGeom prst="rect">
            <a:avLst/>
          </a:prstGeom>
        </p:spPr>
      </p:pic>
      <p:pic>
        <p:nvPicPr>
          <p:cNvPr id="15" name="Diagonal Lines">
            <a:extLst>
              <a:ext uri="{FF2B5EF4-FFF2-40B4-BE49-F238E27FC236}">
                <a16:creationId xmlns:a16="http://schemas.microsoft.com/office/drawing/2014/main" id="{81D1626D-B464-4011-5EBF-78C1D913B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31180" b="4458"/>
          <a:stretch/>
        </p:blipFill>
        <p:spPr>
          <a:xfrm>
            <a:off x="9400024" y="0"/>
            <a:ext cx="279197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91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B7542B51-595A-A574-52C5-E36ED664AF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6235" y="1508918"/>
            <a:ext cx="2012950" cy="2011363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C0CAC7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Option to include circular BC icon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040298-FA5C-B80D-7F92-924DEAF8D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81FA6C-B155-F2D6-0650-236E242A2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68485B86-BE42-DB45-FD0D-261458E896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93034" y="1508918"/>
            <a:ext cx="2012950" cy="2011363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C0CAC7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Option to include circular BC icon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1F45C4F-721C-6D8A-8F28-6E167780191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59833" y="1508918"/>
            <a:ext cx="2012950" cy="2011363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C0CAC7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Option to include circular BC icon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5BCD0D6-0A13-BB99-796D-860FEA0E2B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64548" y="3624907"/>
            <a:ext cx="2736324" cy="1400383"/>
          </a:xfrm>
        </p:spPr>
        <p:txBody>
          <a:bodyPr lIns="91440" tIns="45720" rIns="91440" bIns="45720">
            <a:spAutoFit/>
          </a:bodyPr>
          <a:lstStyle>
            <a:lvl1pPr marL="0" indent="0" algn="ctr">
              <a:buNone/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CSF 1</a:t>
            </a:r>
          </a:p>
          <a:p>
            <a:pPr lvl="0"/>
            <a:r>
              <a:rPr lang="en-US" dirty="0"/>
              <a:t>description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0243962-8939-28DE-C153-9336F8D15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7838" y="3624907"/>
            <a:ext cx="2736324" cy="1400383"/>
          </a:xfrm>
        </p:spPr>
        <p:txBody>
          <a:bodyPr lIns="91440" tIns="45720" rIns="91440" bIns="45720">
            <a:spAutoFit/>
          </a:bodyPr>
          <a:lstStyle>
            <a:lvl1pPr marL="0" indent="0" algn="ctr">
              <a:buNone/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CSF 1</a:t>
            </a:r>
          </a:p>
          <a:p>
            <a:pPr lvl="0"/>
            <a:r>
              <a:rPr lang="en-US" dirty="0"/>
              <a:t>description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09523E96-FBAE-9751-3610-D437DB204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91128" y="3624907"/>
            <a:ext cx="2736324" cy="1400383"/>
          </a:xfrm>
        </p:spPr>
        <p:txBody>
          <a:bodyPr lIns="91440" tIns="45720" rIns="91440" bIns="45720">
            <a:spAutoFit/>
          </a:bodyPr>
          <a:lstStyle>
            <a:lvl1pPr marL="0" indent="0" algn="ctr">
              <a:buNone/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CSF 1</a:t>
            </a:r>
          </a:p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3688190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B0CE90-6157-4528-9C67-1071DE00A9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12192000" cy="6857999"/>
          </a:xfrm>
          <a:solidFill>
            <a:srgbClr val="C0CAC7"/>
          </a:solidFill>
        </p:spPr>
        <p:txBody>
          <a:bodyPr tIns="13716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CC612F5-F330-8D27-2A60-11405986F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2540F-817F-A741-6440-1B8662183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13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2525F-B732-41A9-8E4C-95F73EBFD6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371600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OBJECT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D0CEDD-3625-9649-EE7A-6A5268D9C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701DC-3B2D-51C2-FBD9-2C4CD0C8B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793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4">
            <a:extLst>
              <a:ext uri="{FF2B5EF4-FFF2-40B4-BE49-F238E27FC236}">
                <a16:creationId xmlns:a16="http://schemas.microsoft.com/office/drawing/2014/main" id="{992E4E7A-A81B-4FD7-A62E-5F67AA4D8195}"/>
              </a:ext>
            </a:extLst>
          </p:cNvPr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rect">
            <a:avLst/>
          </a:prstGeom>
          <a:solidFill>
            <a:srgbClr val="332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DFEE229-C73A-4A9D-82A4-A8F87E706027}"/>
              </a:ext>
            </a:extLst>
          </p:cNvPr>
          <p:cNvSpPr/>
          <p:nvPr userDrawn="1"/>
        </p:nvSpPr>
        <p:spPr>
          <a:xfrm>
            <a:off x="1219200" y="457200"/>
            <a:ext cx="2777712" cy="2720975"/>
          </a:xfrm>
          <a:custGeom>
            <a:avLst/>
            <a:gdLst/>
            <a:ahLst/>
            <a:cxnLst/>
            <a:rect l="l" t="t" r="r" b="b"/>
            <a:pathLst>
              <a:path w="2207260" h="2162175">
                <a:moveTo>
                  <a:pt x="2034311" y="0"/>
                </a:moveTo>
                <a:lnTo>
                  <a:pt x="1984425" y="24549"/>
                </a:lnTo>
                <a:lnTo>
                  <a:pt x="1936286" y="49970"/>
                </a:lnTo>
                <a:lnTo>
                  <a:pt x="1889894" y="76260"/>
                </a:lnTo>
                <a:lnTo>
                  <a:pt x="1845247" y="103422"/>
                </a:lnTo>
                <a:lnTo>
                  <a:pt x="1802346" y="131454"/>
                </a:lnTo>
                <a:lnTo>
                  <a:pt x="1761191" y="160357"/>
                </a:lnTo>
                <a:lnTo>
                  <a:pt x="1721782" y="190132"/>
                </a:lnTo>
                <a:lnTo>
                  <a:pt x="1684118" y="220778"/>
                </a:lnTo>
                <a:lnTo>
                  <a:pt x="1648199" y="252296"/>
                </a:lnTo>
                <a:lnTo>
                  <a:pt x="1614025" y="284685"/>
                </a:lnTo>
                <a:lnTo>
                  <a:pt x="1581596" y="317947"/>
                </a:lnTo>
                <a:lnTo>
                  <a:pt x="1550911" y="352081"/>
                </a:lnTo>
                <a:lnTo>
                  <a:pt x="1521971" y="387088"/>
                </a:lnTo>
                <a:lnTo>
                  <a:pt x="1494775" y="422967"/>
                </a:lnTo>
                <a:lnTo>
                  <a:pt x="1469323" y="459719"/>
                </a:lnTo>
                <a:lnTo>
                  <a:pt x="1445615" y="497344"/>
                </a:lnTo>
                <a:lnTo>
                  <a:pt x="1422066" y="538531"/>
                </a:lnTo>
                <a:lnTo>
                  <a:pt x="1400141" y="580894"/>
                </a:lnTo>
                <a:lnTo>
                  <a:pt x="1379841" y="624431"/>
                </a:lnTo>
                <a:lnTo>
                  <a:pt x="1361164" y="669142"/>
                </a:lnTo>
                <a:lnTo>
                  <a:pt x="1344112" y="715027"/>
                </a:lnTo>
                <a:lnTo>
                  <a:pt x="1328684" y="762085"/>
                </a:lnTo>
                <a:lnTo>
                  <a:pt x="1314880" y="810315"/>
                </a:lnTo>
                <a:lnTo>
                  <a:pt x="1302700" y="859716"/>
                </a:lnTo>
                <a:lnTo>
                  <a:pt x="1292144" y="910289"/>
                </a:lnTo>
                <a:lnTo>
                  <a:pt x="1283212" y="962032"/>
                </a:lnTo>
                <a:lnTo>
                  <a:pt x="1275904" y="1014946"/>
                </a:lnTo>
                <a:lnTo>
                  <a:pt x="1270221" y="1069029"/>
                </a:lnTo>
                <a:lnTo>
                  <a:pt x="1266161" y="1124280"/>
                </a:lnTo>
                <a:lnTo>
                  <a:pt x="1263725" y="1180700"/>
                </a:lnTo>
                <a:lnTo>
                  <a:pt x="1262913" y="1238288"/>
                </a:lnTo>
                <a:lnTo>
                  <a:pt x="1262913" y="2161933"/>
                </a:lnTo>
                <a:lnTo>
                  <a:pt x="2196706" y="2161933"/>
                </a:lnTo>
                <a:lnTo>
                  <a:pt x="2196706" y="1248448"/>
                </a:lnTo>
                <a:lnTo>
                  <a:pt x="1638465" y="1248448"/>
                </a:lnTo>
                <a:lnTo>
                  <a:pt x="1639310" y="1187041"/>
                </a:lnTo>
                <a:lnTo>
                  <a:pt x="1641848" y="1127955"/>
                </a:lnTo>
                <a:lnTo>
                  <a:pt x="1646077" y="1071190"/>
                </a:lnTo>
                <a:lnTo>
                  <a:pt x="1651998" y="1016746"/>
                </a:lnTo>
                <a:lnTo>
                  <a:pt x="1659611" y="964623"/>
                </a:lnTo>
                <a:lnTo>
                  <a:pt x="1668914" y="914823"/>
                </a:lnTo>
                <a:lnTo>
                  <a:pt x="1679910" y="867346"/>
                </a:lnTo>
                <a:lnTo>
                  <a:pt x="1692597" y="822192"/>
                </a:lnTo>
                <a:lnTo>
                  <a:pt x="1706975" y="779362"/>
                </a:lnTo>
                <a:lnTo>
                  <a:pt x="1723045" y="738856"/>
                </a:lnTo>
                <a:lnTo>
                  <a:pt x="1740805" y="700675"/>
                </a:lnTo>
                <a:lnTo>
                  <a:pt x="1760258" y="664819"/>
                </a:lnTo>
                <a:lnTo>
                  <a:pt x="1781966" y="630412"/>
                </a:lnTo>
                <a:lnTo>
                  <a:pt x="1806490" y="596493"/>
                </a:lnTo>
                <a:lnTo>
                  <a:pt x="1833832" y="563064"/>
                </a:lnTo>
                <a:lnTo>
                  <a:pt x="1863991" y="530123"/>
                </a:lnTo>
                <a:lnTo>
                  <a:pt x="1896970" y="497671"/>
                </a:lnTo>
                <a:lnTo>
                  <a:pt x="1932770" y="465709"/>
                </a:lnTo>
                <a:lnTo>
                  <a:pt x="1971391" y="434235"/>
                </a:lnTo>
                <a:lnTo>
                  <a:pt x="2012835" y="403250"/>
                </a:lnTo>
                <a:lnTo>
                  <a:pt x="2057104" y="372754"/>
                </a:lnTo>
                <a:lnTo>
                  <a:pt x="2104197" y="342747"/>
                </a:lnTo>
                <a:lnTo>
                  <a:pt x="2154118" y="313229"/>
                </a:lnTo>
                <a:lnTo>
                  <a:pt x="2206866" y="284200"/>
                </a:lnTo>
                <a:lnTo>
                  <a:pt x="2034311" y="0"/>
                </a:lnTo>
                <a:close/>
              </a:path>
              <a:path w="2207260" h="2162175">
                <a:moveTo>
                  <a:pt x="771397" y="0"/>
                </a:moveTo>
                <a:lnTo>
                  <a:pt x="721512" y="24549"/>
                </a:lnTo>
                <a:lnTo>
                  <a:pt x="673374" y="49970"/>
                </a:lnTo>
                <a:lnTo>
                  <a:pt x="626981" y="76260"/>
                </a:lnTo>
                <a:lnTo>
                  <a:pt x="582336" y="103422"/>
                </a:lnTo>
                <a:lnTo>
                  <a:pt x="539436" y="131454"/>
                </a:lnTo>
                <a:lnTo>
                  <a:pt x="498281" y="160357"/>
                </a:lnTo>
                <a:lnTo>
                  <a:pt x="458873" y="190132"/>
                </a:lnTo>
                <a:lnTo>
                  <a:pt x="421209" y="220778"/>
                </a:lnTo>
                <a:lnTo>
                  <a:pt x="385291" y="252296"/>
                </a:lnTo>
                <a:lnTo>
                  <a:pt x="351117" y="284685"/>
                </a:lnTo>
                <a:lnTo>
                  <a:pt x="318688" y="317947"/>
                </a:lnTo>
                <a:lnTo>
                  <a:pt x="288003" y="352081"/>
                </a:lnTo>
                <a:lnTo>
                  <a:pt x="259062" y="387088"/>
                </a:lnTo>
                <a:lnTo>
                  <a:pt x="231865" y="422967"/>
                </a:lnTo>
                <a:lnTo>
                  <a:pt x="206412" y="459719"/>
                </a:lnTo>
                <a:lnTo>
                  <a:pt x="182702" y="497344"/>
                </a:lnTo>
                <a:lnTo>
                  <a:pt x="159155" y="538531"/>
                </a:lnTo>
                <a:lnTo>
                  <a:pt x="137232" y="580894"/>
                </a:lnTo>
                <a:lnTo>
                  <a:pt x="116932" y="624431"/>
                </a:lnTo>
                <a:lnTo>
                  <a:pt x="98256" y="669142"/>
                </a:lnTo>
                <a:lnTo>
                  <a:pt x="81204" y="715027"/>
                </a:lnTo>
                <a:lnTo>
                  <a:pt x="65776" y="762085"/>
                </a:lnTo>
                <a:lnTo>
                  <a:pt x="51971" y="810315"/>
                </a:lnTo>
                <a:lnTo>
                  <a:pt x="39791" y="859716"/>
                </a:lnTo>
                <a:lnTo>
                  <a:pt x="29234" y="910289"/>
                </a:lnTo>
                <a:lnTo>
                  <a:pt x="20302" y="962032"/>
                </a:lnTo>
                <a:lnTo>
                  <a:pt x="12993" y="1014946"/>
                </a:lnTo>
                <a:lnTo>
                  <a:pt x="7308" y="1069029"/>
                </a:lnTo>
                <a:lnTo>
                  <a:pt x="3248" y="1124280"/>
                </a:lnTo>
                <a:lnTo>
                  <a:pt x="812" y="1180700"/>
                </a:lnTo>
                <a:lnTo>
                  <a:pt x="0" y="1238288"/>
                </a:lnTo>
                <a:lnTo>
                  <a:pt x="0" y="2161933"/>
                </a:lnTo>
                <a:lnTo>
                  <a:pt x="933805" y="2161933"/>
                </a:lnTo>
                <a:lnTo>
                  <a:pt x="933805" y="1248448"/>
                </a:lnTo>
                <a:lnTo>
                  <a:pt x="375551" y="1248448"/>
                </a:lnTo>
                <a:lnTo>
                  <a:pt x="376397" y="1187041"/>
                </a:lnTo>
                <a:lnTo>
                  <a:pt x="378935" y="1127955"/>
                </a:lnTo>
                <a:lnTo>
                  <a:pt x="383164" y="1071190"/>
                </a:lnTo>
                <a:lnTo>
                  <a:pt x="389085" y="1016746"/>
                </a:lnTo>
                <a:lnTo>
                  <a:pt x="396698" y="964623"/>
                </a:lnTo>
                <a:lnTo>
                  <a:pt x="406003" y="914823"/>
                </a:lnTo>
                <a:lnTo>
                  <a:pt x="416999" y="867346"/>
                </a:lnTo>
                <a:lnTo>
                  <a:pt x="429687" y="822192"/>
                </a:lnTo>
                <a:lnTo>
                  <a:pt x="444067" y="779362"/>
                </a:lnTo>
                <a:lnTo>
                  <a:pt x="460138" y="738856"/>
                </a:lnTo>
                <a:lnTo>
                  <a:pt x="477902" y="700675"/>
                </a:lnTo>
                <a:lnTo>
                  <a:pt x="497357" y="664819"/>
                </a:lnTo>
                <a:lnTo>
                  <a:pt x="519063" y="630412"/>
                </a:lnTo>
                <a:lnTo>
                  <a:pt x="543585" y="596493"/>
                </a:lnTo>
                <a:lnTo>
                  <a:pt x="570925" y="563064"/>
                </a:lnTo>
                <a:lnTo>
                  <a:pt x="601084" y="530123"/>
                </a:lnTo>
                <a:lnTo>
                  <a:pt x="634063" y="497671"/>
                </a:lnTo>
                <a:lnTo>
                  <a:pt x="669863" y="465709"/>
                </a:lnTo>
                <a:lnTo>
                  <a:pt x="708484" y="434235"/>
                </a:lnTo>
                <a:lnTo>
                  <a:pt x="749928" y="403250"/>
                </a:lnTo>
                <a:lnTo>
                  <a:pt x="794196" y="372754"/>
                </a:lnTo>
                <a:lnTo>
                  <a:pt x="841288" y="342747"/>
                </a:lnTo>
                <a:lnTo>
                  <a:pt x="891207" y="313229"/>
                </a:lnTo>
                <a:lnTo>
                  <a:pt x="943952" y="284200"/>
                </a:lnTo>
                <a:lnTo>
                  <a:pt x="771397" y="0"/>
                </a:lnTo>
                <a:close/>
              </a:path>
            </a:pathLst>
          </a:custGeom>
          <a:solidFill>
            <a:srgbClr val="F1F2F2">
              <a:alpha val="24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5CBA7D-1C23-4B98-A975-321CAB3510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854958"/>
            <a:ext cx="10972800" cy="378384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8800" i="0" spc="-20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None/>
              <a:defRPr sz="5400" i="0" spc="-20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None/>
              <a:defRPr sz="4800" i="0" spc="-100" baseline="0">
                <a:solidFill>
                  <a:schemeClr val="bg1"/>
                </a:solidFill>
              </a:defRPr>
            </a:lvl3pPr>
            <a:lvl4pPr marL="1371600" indent="0" algn="ctr">
              <a:lnSpc>
                <a:spcPct val="85000"/>
              </a:lnSpc>
              <a:buNone/>
              <a:defRPr sz="2800" i="1" spc="-50" baseline="0">
                <a:solidFill>
                  <a:schemeClr val="bg1"/>
                </a:solidFill>
              </a:defRPr>
            </a:lvl4pPr>
            <a:lvl5pPr marL="1828800" indent="0" algn="ctr">
              <a:lnSpc>
                <a:spcPct val="85000"/>
              </a:lnSpc>
              <a:buNone/>
              <a:defRPr sz="2800" i="1" spc="-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quote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541A6D-5BA2-462F-A751-E5153DDE1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8401" y="5791200"/>
            <a:ext cx="91440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buClr>
                <a:schemeClr val="bg1"/>
              </a:buClr>
              <a:defRPr sz="2400" i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 reference here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0BAF68A-DE9A-AC64-A3F3-E73CC76AA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DBAC16-2827-5966-9D3E-82B646109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93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363FE-DA06-20A8-1EA4-DD7ECC49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CFAF-FA41-4C6B-8884-0F43C43C4FBE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14133-0F3D-D9F6-D347-6138593D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D7B7D-C2AF-0D7E-B99B-DCB8A7E1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853-0BC8-47A0-B20C-05D537929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8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dient Background">
            <a:extLst>
              <a:ext uri="{FF2B5EF4-FFF2-40B4-BE49-F238E27FC236}">
                <a16:creationId xmlns:a16="http://schemas.microsoft.com/office/drawing/2014/main" id="{61C3AA95-BEBD-FD88-7337-DDF115AC53D7}"/>
              </a:ext>
            </a:extLst>
          </p:cNvPr>
          <p:cNvSpPr/>
          <p:nvPr userDrawn="1"/>
        </p:nvSpPr>
        <p:spPr>
          <a:xfrm rot="16200000" flipH="1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55000">
                <a:srgbClr val="27BDBE"/>
              </a:gs>
              <a:gs pos="0">
                <a:srgbClr val="009ED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Subtitle Text">
            <a:extLst>
              <a:ext uri="{FF2B5EF4-FFF2-40B4-BE49-F238E27FC236}">
                <a16:creationId xmlns:a16="http://schemas.microsoft.com/office/drawing/2014/main" id="{328DB367-84C9-9D66-DDAA-084F52D8A9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3428999"/>
            <a:ext cx="10972800" cy="198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F02E247-A549-9306-D3FD-B058218191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93" r="10578"/>
          <a:stretch/>
        </p:blipFill>
        <p:spPr>
          <a:xfrm>
            <a:off x="7848600" y="6400248"/>
            <a:ext cx="3785857" cy="457752"/>
          </a:xfrm>
          <a:custGeom>
            <a:avLst/>
            <a:gdLst>
              <a:gd name="connsiteX0" fmla="*/ 0 w 3785857"/>
              <a:gd name="connsiteY0" fmla="*/ 0 h 457752"/>
              <a:gd name="connsiteX1" fmla="*/ 3785857 w 3785857"/>
              <a:gd name="connsiteY1" fmla="*/ 0 h 457752"/>
              <a:gd name="connsiteX2" fmla="*/ 3520438 w 3785857"/>
              <a:gd name="connsiteY2" fmla="*/ 457752 h 457752"/>
              <a:gd name="connsiteX3" fmla="*/ 0 w 3785857"/>
              <a:gd name="connsiteY3" fmla="*/ 457752 h 45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857" h="457752">
                <a:moveTo>
                  <a:pt x="0" y="0"/>
                </a:moveTo>
                <a:lnTo>
                  <a:pt x="3785857" y="0"/>
                </a:lnTo>
                <a:lnTo>
                  <a:pt x="3520438" y="457752"/>
                </a:lnTo>
                <a:lnTo>
                  <a:pt x="0" y="457752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A3A82A7-3128-B784-8887-ED20CEA14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955" y="5943048"/>
            <a:ext cx="2194560" cy="457200"/>
          </a:xfrm>
          <a:prstGeom prst="rect">
            <a:avLst/>
          </a:prstGeom>
        </p:spPr>
      </p:pic>
      <p:cxnSp>
        <p:nvCxnSpPr>
          <p:cNvPr id="15" name="Anchor Line (Teal)">
            <a:extLst>
              <a:ext uri="{FF2B5EF4-FFF2-40B4-BE49-F238E27FC236}">
                <a16:creationId xmlns:a16="http://schemas.microsoft.com/office/drawing/2014/main" id="{F197FB6E-B484-F45B-CF6D-3FE4CFAF1D1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" y="121298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2AC08E2-476A-911C-5DC8-5C1AC01D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9394"/>
            <a:ext cx="8869680" cy="706347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49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2B5BF-A1CE-4281-B132-2D0EFF04A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9C8B2-A844-4336-BB69-E4FC5C0CD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EA3DB0-73EA-74EE-C172-85F43C6A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06C619-FE3E-6091-7B47-F5B127570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8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5453-CB92-44F5-851E-146E8C521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782763"/>
            <a:ext cx="5305425" cy="439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40531-F86A-456C-BC92-520C6D390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1578" y="1782763"/>
            <a:ext cx="5330822" cy="439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A0C9CEB-87B3-4853-9D34-B4847B0A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5644F-4E2E-EFCB-C7CA-6F01FCE3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A0FBA9-61F9-DAE6-191F-42416406F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1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6" userDrawn="1">
          <p15:clr>
            <a:srgbClr val="FBAE40"/>
          </p15:clr>
        </p15:guide>
        <p15:guide id="2" pos="372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5453-CB92-44F5-851E-146E8C521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2819400"/>
            <a:ext cx="5305425" cy="335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40531-F86A-456C-BC92-520C6D390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819400"/>
            <a:ext cx="5334000" cy="335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A0C9CEB-87B3-4853-9D34-B4847B0A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603230-F4BF-4235-87F3-11E12CBBEE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782763"/>
            <a:ext cx="5303838" cy="83715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3200" spc="-3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Maximum of two lines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2752BDE-54E7-4945-A686-64FA3CBCD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987" y="1782763"/>
            <a:ext cx="5332404" cy="83715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3200" spc="-3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Maximum of two lines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8CBC6-6D1B-64A3-6F0C-4618B2B86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93D2D2-44A5-FE8A-19CA-89B4ABDB1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6" userDrawn="1">
          <p15:clr>
            <a:srgbClr val="FBAE40"/>
          </p15:clr>
        </p15:guide>
        <p15:guide id="2" pos="37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5453-CB92-44F5-851E-146E8C521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2762"/>
            <a:ext cx="3410712" cy="43894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>
                <a:latin typeface="+mn-lt"/>
              </a:defRPr>
            </a:lvl1pPr>
            <a:lvl2pPr>
              <a:spcAft>
                <a:spcPts val="600"/>
              </a:spcAft>
              <a:defRPr sz="2400"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9241BED-729D-482D-883A-95AB302C88AF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390644" y="1782762"/>
            <a:ext cx="3410712" cy="43894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>
                <a:latin typeface="+mn-lt"/>
              </a:defRPr>
            </a:lvl1pPr>
            <a:lvl2pPr>
              <a:spcAft>
                <a:spcPts val="600"/>
              </a:spcAft>
              <a:defRPr sz="2400"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39E709-FDAA-49F5-8E65-DCF24C746C83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171688" y="1782762"/>
            <a:ext cx="3410712" cy="43894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>
                <a:latin typeface="+mn-lt"/>
              </a:defRPr>
            </a:lvl1pPr>
            <a:lvl2pPr>
              <a:spcAft>
                <a:spcPts val="600"/>
              </a:spcAft>
              <a:defRPr sz="2400"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771A1E-9DD6-4E56-9559-0724D6AC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4E765CF-8EE8-E1FC-AC06-F93C8CE1B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64136F-DFFB-9536-2923-FC0DE97A4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22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35" userDrawn="1">
          <p15:clr>
            <a:srgbClr val="FBAE40"/>
          </p15:clr>
        </p15:guide>
        <p15:guide id="2" pos="2765" userDrawn="1">
          <p15:clr>
            <a:srgbClr val="FBAE40"/>
          </p15:clr>
        </p15:guide>
        <p15:guide id="3" pos="4917" userDrawn="1">
          <p15:clr>
            <a:srgbClr val="FBAE40"/>
          </p15:clr>
        </p15:guide>
        <p15:guide id="4" pos="51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 Phot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0BCA30-51DF-4A8C-9A16-D7457208E6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915025" cy="6858000"/>
          </a:xfrm>
          <a:solidFill>
            <a:srgbClr val="C0CAC7"/>
          </a:solidFill>
        </p:spPr>
        <p:txBody>
          <a:bodyPr tIns="1371600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043A2-0B4C-49E8-82E2-A119976A5D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75388" y="2514599"/>
            <a:ext cx="5307012" cy="3657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E7CAA-2B2D-4D36-BCA8-D77CD98C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630777"/>
            <a:ext cx="5307012" cy="1046440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Anchor Line (Gray)">
            <a:extLst>
              <a:ext uri="{FF2B5EF4-FFF2-40B4-BE49-F238E27FC236}">
                <a16:creationId xmlns:a16="http://schemas.microsoft.com/office/drawing/2014/main" id="{BFBBE376-8623-4115-8884-88804011E9A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276975" y="47565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6E1E3C-3F30-1E45-D1C1-ABE327560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Brown and Caldwell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24DDB1-C8ED-DF31-AB9E-1E0EC3CD3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909D93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9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4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pos="372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 Photo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0BCA30-51DF-4A8C-9A16-D7457208E6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6975" y="0"/>
            <a:ext cx="5915025" cy="6858000"/>
          </a:xfrm>
          <a:solidFill>
            <a:srgbClr val="C0CAC7"/>
          </a:solidFill>
        </p:spPr>
        <p:txBody>
          <a:bodyPr tIns="1371600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PHOTO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043A2-0B4C-49E8-82E2-A119976A5D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8014" y="2514599"/>
            <a:ext cx="5307012" cy="3657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E7CAA-2B2D-4D36-BCA8-D77CD98C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4" y="630777"/>
            <a:ext cx="5307012" cy="1046440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Anchor Line (Gray)">
            <a:extLst>
              <a:ext uri="{FF2B5EF4-FFF2-40B4-BE49-F238E27FC236}">
                <a16:creationId xmlns:a16="http://schemas.microsoft.com/office/drawing/2014/main" id="{BFBBE376-8623-4115-8884-88804011E9A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1" y="47565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B8E58B-CE1E-D516-9750-99F2446BE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909D93"/>
                </a:solidFill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ACD742-D4EF-2F7E-7A1F-71D6A4AF6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04E9CEDC-B5D7-4E9A-BA46-5FD30BEA3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67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4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pos="37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B1A38-2457-4851-B3BA-5786C4AF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0777"/>
            <a:ext cx="10972800" cy="52322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7D84B-2C97-4DAB-BA8B-63DC5A94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82762"/>
            <a:ext cx="10972800" cy="43876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Diagonal Lines">
            <a:extLst>
              <a:ext uri="{FF2B5EF4-FFF2-40B4-BE49-F238E27FC236}">
                <a16:creationId xmlns:a16="http://schemas.microsoft.com/office/drawing/2014/main" id="{F5080928-5EC4-4FC8-9166-48DB46ADB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4458"/>
          <a:stretch/>
        </p:blipFill>
        <p:spPr>
          <a:xfrm>
            <a:off x="8135104" y="0"/>
            <a:ext cx="4056896" cy="457200"/>
          </a:xfrm>
          <a:prstGeom prst="rect">
            <a:avLst/>
          </a:prstGeom>
        </p:spPr>
      </p:pic>
      <p:cxnSp>
        <p:nvCxnSpPr>
          <p:cNvPr id="8" name="Anchor Line (Gray)">
            <a:extLst>
              <a:ext uri="{FF2B5EF4-FFF2-40B4-BE49-F238E27FC236}">
                <a16:creationId xmlns:a16="http://schemas.microsoft.com/office/drawing/2014/main" id="{BD038ED5-05EB-49DE-9D27-D343B88DF3E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" y="47565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6962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66" r:id="rId2"/>
    <p:sldLayoutId id="2147483746" r:id="rId3"/>
    <p:sldLayoutId id="2147483650" r:id="rId4"/>
    <p:sldLayoutId id="2147483652" r:id="rId5"/>
    <p:sldLayoutId id="2147483740" r:id="rId6"/>
    <p:sldLayoutId id="2147483739" r:id="rId7"/>
    <p:sldLayoutId id="2147483709" r:id="rId8"/>
    <p:sldLayoutId id="2147483741" r:id="rId9"/>
    <p:sldLayoutId id="2147483767" r:id="rId10"/>
    <p:sldLayoutId id="2147483706" r:id="rId11"/>
    <p:sldLayoutId id="2147483736" r:id="rId12"/>
    <p:sldLayoutId id="2147483702" r:id="rId13"/>
    <p:sldLayoutId id="2147483704" r:id="rId14"/>
    <p:sldLayoutId id="2147483768" r:id="rId15"/>
    <p:sldLayoutId id="2147483743" r:id="rId16"/>
    <p:sldLayoutId id="2147483744" r:id="rId17"/>
    <p:sldLayoutId id="2147483705" r:id="rId18"/>
    <p:sldLayoutId id="2147483654" r:id="rId19"/>
    <p:sldLayoutId id="2147483655" r:id="rId20"/>
    <p:sldLayoutId id="2147483737" r:id="rId21"/>
    <p:sldLayoutId id="2147483738" r:id="rId22"/>
    <p:sldLayoutId id="2147483769" r:id="rId23"/>
    <p:sldLayoutId id="2147483770" r:id="rId2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09D93"/>
        </a:buClr>
        <a:buFont typeface="Franklin Gothic Book" panose="020B05030201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09D93"/>
        </a:buClr>
        <a:buFont typeface="Franklin Gothic Book" panose="020B05030201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09D93"/>
        </a:buClr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09D93"/>
        </a:buClr>
        <a:buFont typeface="Franklin Gothic Book" panose="020B05030201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09D93"/>
        </a:buClr>
        <a:buFont typeface="Franklin Gothic Book" panose="020B05030201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orient="horz" pos="39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orient="horz" pos="1123" userDrawn="1">
          <p15:clr>
            <a:srgbClr val="F26B43"/>
          </p15:clr>
        </p15:guide>
        <p15:guide id="8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boutamazon.com/news/aws/reducing-water-usage-in-aws-data-centers" TargetMode="External"/><Relationship Id="rId5" Type="http://schemas.openxmlformats.org/officeDocument/2006/relationships/hyperlink" Target="https://www.youtube.com/watch?v=lJnlgM1yEU0" TargetMode="External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26" Type="http://schemas.openxmlformats.org/officeDocument/2006/relationships/image" Target="../media/image42.sv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24" Type="http://schemas.openxmlformats.org/officeDocument/2006/relationships/image" Target="../media/image40.sv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sv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Relationship Id="rId22" Type="http://schemas.openxmlformats.org/officeDocument/2006/relationships/image" Target="../media/image38.svg"/><Relationship Id="rId27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7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svg"/><Relationship Id="rId21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ta-publications.lbl.gov/sites/default/files/2024-12/lbnl-2024-united-states-data-center-energy-usage-repor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svg"/><Relationship Id="rId21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icrosoft.com/en-us/microsoft-cloud/blog/2024/12/09/sustainable-by-design-next-generation-datacenters-consume-zero-water-for-cooling/" TargetMode="External"/><Relationship Id="rId5" Type="http://schemas.openxmlformats.org/officeDocument/2006/relationships/hyperlink" Target="https://sustainability.fb.com/wp-content/uploads/2022/02/Public-Water-Reporting_Expanding-the-Operating-Envelope.pdf" TargetMode="External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F03A21-8703-4B8C-BD20-E6F1A049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>
          <a:xfrm>
            <a:off x="0" y="-12032"/>
            <a:ext cx="12188952" cy="4343389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D169564-2519-413D-A4E6-86B5D15251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3" r="4191"/>
          <a:stretch/>
        </p:blipFill>
        <p:spPr>
          <a:xfrm>
            <a:off x="8135745" y="0"/>
            <a:ext cx="4056255" cy="45775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3C97353-6812-4ED4-B5EB-15127C81AEB2}"/>
              </a:ext>
            </a:extLst>
          </p:cNvPr>
          <p:cNvGrpSpPr/>
          <p:nvPr/>
        </p:nvGrpSpPr>
        <p:grpSpPr>
          <a:xfrm>
            <a:off x="609600" y="0"/>
            <a:ext cx="11582400" cy="4642096"/>
            <a:chOff x="609600" y="0"/>
            <a:chExt cx="11582400" cy="464209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0B93A7-4E6D-49EA-B24F-DD850A6FE966}"/>
                </a:ext>
              </a:extLst>
            </p:cNvPr>
            <p:cNvSpPr/>
            <p:nvPr/>
          </p:nvSpPr>
          <p:spPr>
            <a:xfrm>
              <a:off x="609600" y="3566150"/>
              <a:ext cx="7526145" cy="1075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3213F520-3C99-4DE1-AF60-876B2804A5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93" r="4191"/>
            <a:stretch/>
          </p:blipFill>
          <p:spPr>
            <a:xfrm>
              <a:off x="8135745" y="0"/>
              <a:ext cx="4056255" cy="457752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7B7D6CA-22C3-4E7E-BF26-2F0685CC0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" y="462053"/>
              <a:ext cx="1371600" cy="757238"/>
            </a:xfrm>
            <a:prstGeom prst="rect">
              <a:avLst/>
            </a:prstGeom>
          </p:spPr>
        </p:pic>
      </p:grp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FA9B5C2-49D9-4386-B522-6CCE874197A5}"/>
              </a:ext>
            </a:extLst>
          </p:cNvPr>
          <p:cNvSpPr txBox="1">
            <a:spLocks/>
          </p:cNvSpPr>
          <p:nvPr/>
        </p:nvSpPr>
        <p:spPr>
          <a:xfrm>
            <a:off x="609600" y="5987504"/>
            <a:ext cx="7315200" cy="184666"/>
          </a:xfrm>
          <a:prstGeom prst="rect">
            <a:avLst/>
          </a:prstGeom>
        </p:spPr>
        <p:txBody>
          <a:bodyPr wrap="square" lIns="22860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09D93"/>
              </a:buClr>
              <a:buFont typeface="Franklin Gothic Book" panose="020B0503020102020204" pitchFamily="34" charset="0"/>
              <a:buNone/>
              <a:defRPr sz="1200" kern="1200" spc="-30" baseline="0">
                <a:solidFill>
                  <a:srgbClr val="909D9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909D93"/>
              </a:buClr>
              <a:buFont typeface="Franklin Gothic Book" panose="020B05030201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909D93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909D93"/>
              </a:buClr>
              <a:buFont typeface="Franklin Gothic Book" panose="020B05030201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909D93"/>
              </a:buClr>
              <a:buFont typeface="Franklin Gothic Book" panose="020B05030201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July 2025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49CE4C-54BA-44B7-BFDD-C17C79CFB346}"/>
              </a:ext>
            </a:extLst>
          </p:cNvPr>
          <p:cNvCxnSpPr>
            <a:cxnSpLocks/>
          </p:cNvCxnSpPr>
          <p:nvPr/>
        </p:nvCxnSpPr>
        <p:spPr bwMode="auto">
          <a:xfrm>
            <a:off x="844884" y="5876908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51B591A-2EBF-4C43-A109-A7B30B43C010}"/>
              </a:ext>
            </a:extLst>
          </p:cNvPr>
          <p:cNvSpPr txBox="1">
            <a:spLocks/>
          </p:cNvSpPr>
          <p:nvPr/>
        </p:nvSpPr>
        <p:spPr>
          <a:xfrm>
            <a:off x="846408" y="3756212"/>
            <a:ext cx="7738792" cy="191675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5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kumimoji="0" lang="en-US" sz="4400" b="0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Corporate Water Stewardship:</a:t>
            </a:r>
          </a:p>
          <a:p>
            <a:r>
              <a:rPr lang="en-US" sz="4400" spc="-1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/>
              </a:rPr>
              <a:t>Mitigating Data Center  </a:t>
            </a:r>
          </a:p>
          <a:p>
            <a:r>
              <a:rPr lang="en-US" sz="4400" spc="-100" dirty="0">
                <a:solidFill>
                  <a:schemeClr val="bg2">
                    <a:lumMod val="75000"/>
                  </a:schemeClr>
                </a:solidFill>
                <a:latin typeface="Franklin Gothic Book" panose="020B0503020102020204"/>
              </a:rPr>
              <a:t>Watershed Impacts</a:t>
            </a:r>
            <a:endParaRPr lang="en-US" sz="5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WEAT Clog Alert | Unflushables Statewide Communication Toolkit">
            <a:extLst>
              <a:ext uri="{FF2B5EF4-FFF2-40B4-BE49-F238E27FC236}">
                <a16:creationId xmlns:a16="http://schemas.microsoft.com/office/drawing/2014/main" id="{600A4C26-E1EE-9F44-EDD1-42E9F5FB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09" y="4595663"/>
            <a:ext cx="43815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8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A6E60-6312-73CC-A3CC-29FA28728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37B62C-ADD8-9741-9E64-03A3892B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fence efforts: Reclaimed Water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21754-8332-420D-870D-B3EB1C7A0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Brown and Caldwell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537ED-CF7C-76BD-C82B-A66B969D3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E9CEDC-B5D7-4E9A-BA46-5FD30BEA372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A3EB014-9369-CF3A-A6FF-95EBA96C8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478"/>
            <a:ext cx="10972800" cy="523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Case Studies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2F8DB-16EF-DF7B-7BDD-2329E195BF8E}"/>
              </a:ext>
            </a:extLst>
          </p:cNvPr>
          <p:cNvSpPr txBox="1"/>
          <p:nvPr/>
        </p:nvSpPr>
        <p:spPr>
          <a:xfrm>
            <a:off x="522515" y="2079699"/>
            <a:ext cx="8316685" cy="1732810"/>
          </a:xfrm>
          <a:prstGeom prst="rect">
            <a:avLst/>
          </a:prstGeom>
          <a:solidFill>
            <a:srgbClr val="F1F2F2"/>
          </a:solidFill>
        </p:spPr>
        <p:txBody>
          <a:bodyPr wrap="square" lIns="182880" tIns="91440" rIns="91440" bIns="91440" anchor="ctr">
            <a:no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Franklin Gothic Medium Cond" panose="020B0606030402020204" pitchFamily="34" charset="0"/>
              </a:rPr>
              <a:t>Google, Douglas County, GA</a:t>
            </a:r>
          </a:p>
          <a:p>
            <a:r>
              <a:rPr lang="en-US" sz="2000" dirty="0">
                <a:solidFill>
                  <a:schemeClr val="accent2"/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Data center uses reclaimed water from the municipality for cooling purposes. Resulting wastewater is then treated at on-site effluent treatment plant and discharged into the Chattahoochee River.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8A352-9DA0-3931-AE3D-83217A9ACDFA}"/>
              </a:ext>
            </a:extLst>
          </p:cNvPr>
          <p:cNvSpPr txBox="1"/>
          <p:nvPr/>
        </p:nvSpPr>
        <p:spPr>
          <a:xfrm>
            <a:off x="522515" y="3954286"/>
            <a:ext cx="8316685" cy="1732810"/>
          </a:xfrm>
          <a:prstGeom prst="rect">
            <a:avLst/>
          </a:prstGeom>
          <a:solidFill>
            <a:srgbClr val="F1F2F2"/>
          </a:solidFill>
        </p:spPr>
        <p:txBody>
          <a:bodyPr wrap="square" lIns="182880" tIns="91440" rIns="91440" bIns="91440" anchor="ctr">
            <a:noAutofit/>
          </a:bodyPr>
          <a:lstStyle/>
          <a:p>
            <a:r>
              <a:rPr lang="en-US" sz="3200">
                <a:solidFill>
                  <a:schemeClr val="accent3"/>
                </a:solidFill>
                <a:latin typeface="Franklin Gothic Medium Cond" panose="020B0606030402020204" pitchFamily="34" charset="0"/>
              </a:rPr>
              <a:t>Amazon Web Services, Northern VA</a:t>
            </a:r>
          </a:p>
          <a:p>
            <a:r>
              <a:rPr lang="en-US" sz="2000">
                <a:solidFill>
                  <a:schemeClr val="accent2"/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Worked with Loudoun Water to become the first data center operator approved to use reclaimed water in combination with direct evaporative cooling technology.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A22818-7DC0-A359-4B4A-E181DDF536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40"/>
          <a:stretch/>
        </p:blipFill>
        <p:spPr>
          <a:xfrm>
            <a:off x="8839200" y="2076303"/>
            <a:ext cx="2743200" cy="1739602"/>
          </a:xfrm>
          <a:prstGeom prst="rect">
            <a:avLst/>
          </a:prstGeom>
        </p:spPr>
      </p:pic>
      <p:pic>
        <p:nvPicPr>
          <p:cNvPr id="10" name="Picture 6" descr="An aerial photo of an AWS data center in Northern Virginia. Behind the data center is a horizon line with the sun rising.">
            <a:extLst>
              <a:ext uri="{FF2B5EF4-FFF2-40B4-BE49-F238E27FC236}">
                <a16:creationId xmlns:a16="http://schemas.microsoft.com/office/drawing/2014/main" id="{491C5F3C-A431-40CE-EEA7-C35FF13CF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9200" y="3954286"/>
            <a:ext cx="2743200" cy="17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33619-3AFC-A3D8-88CB-6B39F2287804}"/>
              </a:ext>
            </a:extLst>
          </p:cNvPr>
          <p:cNvSpPr txBox="1"/>
          <p:nvPr/>
        </p:nvSpPr>
        <p:spPr>
          <a:xfrm>
            <a:off x="6096000" y="3545153"/>
            <a:ext cx="2479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5"/>
              </a:rPr>
              <a:t>Google Sustainability Video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28B77-DC98-CAFF-41D1-6F53CD7B87EA}"/>
              </a:ext>
            </a:extLst>
          </p:cNvPr>
          <p:cNvSpPr txBox="1"/>
          <p:nvPr/>
        </p:nvSpPr>
        <p:spPr>
          <a:xfrm>
            <a:off x="7285622" y="5410097"/>
            <a:ext cx="1324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6"/>
              </a:rPr>
              <a:t>AWS Blog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081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BB5A1-2986-705A-8D30-CCBA48608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0E656E-BDEB-DC8B-379F-9AC049B6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0777"/>
            <a:ext cx="10972800" cy="523220"/>
          </a:xfrm>
        </p:spPr>
        <p:txBody>
          <a:bodyPr/>
          <a:lstStyle/>
          <a:p>
            <a:r>
              <a:rPr lang="en-US" dirty="0"/>
              <a:t>Outside of the fence: Water Replenishment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2F6F9-B385-7DCD-7043-D2F16183A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Brown and Caldwell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38999-7384-63AB-7AB0-A305F0848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E9CEDC-B5D7-4E9A-BA46-5FD30BEA372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FE7301-E6C7-B318-961E-90C64BEA6254}"/>
              </a:ext>
            </a:extLst>
          </p:cNvPr>
          <p:cNvSpPr txBox="1"/>
          <p:nvPr/>
        </p:nvSpPr>
        <p:spPr>
          <a:xfrm>
            <a:off x="5679073" y="1783509"/>
            <a:ext cx="5903327" cy="1732810"/>
          </a:xfrm>
          <a:prstGeom prst="rect">
            <a:avLst/>
          </a:prstGeom>
          <a:solidFill>
            <a:srgbClr val="F1F2F2"/>
          </a:solidFill>
        </p:spPr>
        <p:txBody>
          <a:bodyPr wrap="square" lIns="182880" tIns="91440" rIns="91440" bIns="91440" anchor="ctr">
            <a:no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Franklin Gothic Medium Cond" panose="020B0606030402020204" pitchFamily="34" charset="0"/>
              </a:rPr>
              <a:t>“Replenish” = return water to the watershed that would otherwise have been lost.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463B5-6BCC-4B88-EE6B-483B0BF6AE23}"/>
              </a:ext>
            </a:extLst>
          </p:cNvPr>
          <p:cNvSpPr txBox="1"/>
          <p:nvPr/>
        </p:nvSpPr>
        <p:spPr>
          <a:xfrm>
            <a:off x="5679072" y="3703082"/>
            <a:ext cx="5903328" cy="1732810"/>
          </a:xfrm>
          <a:prstGeom prst="rect">
            <a:avLst/>
          </a:prstGeom>
          <a:solidFill>
            <a:srgbClr val="F1F2F2"/>
          </a:solidFill>
        </p:spPr>
        <p:txBody>
          <a:bodyPr wrap="square" lIns="182880" tIns="91440" rIns="91440" bIns="91440" anchor="ctr">
            <a:no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Franklin Gothic Medium Cond" panose="020B0606030402020204" pitchFamily="34" charset="0"/>
              </a:rPr>
              <a:t>Corporations are NOT attempting to make water available or acquire water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AAD9F43-F49C-6C13-B541-96C6A3023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8" y="1783509"/>
            <a:ext cx="4322619" cy="416295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Funding external projects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through collaboration with stakeholders in the watersheds they operate in</a:t>
            </a:r>
          </a:p>
          <a:p>
            <a:pPr>
              <a:buFontTx/>
              <a:buChar char="-"/>
            </a:pPr>
            <a:r>
              <a:rPr lang="en-US" sz="2400" dirty="0"/>
              <a:t>NGOs</a:t>
            </a:r>
          </a:p>
          <a:p>
            <a:pPr>
              <a:buFontTx/>
              <a:buChar char="-"/>
            </a:pPr>
            <a:r>
              <a:rPr lang="en-US" sz="2400" dirty="0"/>
              <a:t>Utilities</a:t>
            </a:r>
          </a:p>
          <a:p>
            <a:pPr>
              <a:buFontTx/>
              <a:buChar char="-"/>
            </a:pPr>
            <a:r>
              <a:rPr lang="en-US" sz="2400" dirty="0"/>
              <a:t>Agricultural Community</a:t>
            </a:r>
          </a:p>
        </p:txBody>
      </p:sp>
    </p:spTree>
    <p:extLst>
      <p:ext uri="{BB962C8B-B14F-4D97-AF65-F5344CB8AC3E}">
        <p14:creationId xmlns:p14="http://schemas.microsoft.com/office/powerpoint/2010/main" val="360505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0387F2-61BA-4774-AFFF-E39A6BD934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479FB70-4D81-4015-994A-4D1B22982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388" y="1"/>
            <a:ext cx="5916612" cy="6857999"/>
          </a:xfrm>
          <a:prstGeom prst="rect">
            <a:avLst/>
          </a:prstGeom>
          <a:gradFill>
            <a:gsLst>
              <a:gs pos="0">
                <a:srgbClr val="29BDBE">
                  <a:alpha val="56000"/>
                </a:srgbClr>
              </a:gs>
              <a:gs pos="100000">
                <a:srgbClr val="2F82B9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0AF0688B-14C3-4B81-A9EF-9054517478DF}"/>
              </a:ext>
            </a:extLst>
          </p:cNvPr>
          <p:cNvSpPr/>
          <p:nvPr/>
        </p:nvSpPr>
        <p:spPr>
          <a:xfrm>
            <a:off x="6633890" y="-276224"/>
            <a:ext cx="1905007" cy="1866096"/>
          </a:xfrm>
          <a:custGeom>
            <a:avLst/>
            <a:gdLst/>
            <a:ahLst/>
            <a:cxnLst/>
            <a:rect l="l" t="t" r="r" b="b"/>
            <a:pathLst>
              <a:path w="2207260" h="2162175">
                <a:moveTo>
                  <a:pt x="2034311" y="0"/>
                </a:moveTo>
                <a:lnTo>
                  <a:pt x="1984425" y="24549"/>
                </a:lnTo>
                <a:lnTo>
                  <a:pt x="1936286" y="49970"/>
                </a:lnTo>
                <a:lnTo>
                  <a:pt x="1889894" y="76260"/>
                </a:lnTo>
                <a:lnTo>
                  <a:pt x="1845247" y="103422"/>
                </a:lnTo>
                <a:lnTo>
                  <a:pt x="1802346" y="131454"/>
                </a:lnTo>
                <a:lnTo>
                  <a:pt x="1761191" y="160357"/>
                </a:lnTo>
                <a:lnTo>
                  <a:pt x="1721782" y="190132"/>
                </a:lnTo>
                <a:lnTo>
                  <a:pt x="1684118" y="220778"/>
                </a:lnTo>
                <a:lnTo>
                  <a:pt x="1648199" y="252296"/>
                </a:lnTo>
                <a:lnTo>
                  <a:pt x="1614025" y="284685"/>
                </a:lnTo>
                <a:lnTo>
                  <a:pt x="1581596" y="317947"/>
                </a:lnTo>
                <a:lnTo>
                  <a:pt x="1550911" y="352081"/>
                </a:lnTo>
                <a:lnTo>
                  <a:pt x="1521971" y="387088"/>
                </a:lnTo>
                <a:lnTo>
                  <a:pt x="1494775" y="422967"/>
                </a:lnTo>
                <a:lnTo>
                  <a:pt x="1469323" y="459719"/>
                </a:lnTo>
                <a:lnTo>
                  <a:pt x="1445615" y="497344"/>
                </a:lnTo>
                <a:lnTo>
                  <a:pt x="1422066" y="538531"/>
                </a:lnTo>
                <a:lnTo>
                  <a:pt x="1400141" y="580894"/>
                </a:lnTo>
                <a:lnTo>
                  <a:pt x="1379841" y="624431"/>
                </a:lnTo>
                <a:lnTo>
                  <a:pt x="1361164" y="669142"/>
                </a:lnTo>
                <a:lnTo>
                  <a:pt x="1344112" y="715027"/>
                </a:lnTo>
                <a:lnTo>
                  <a:pt x="1328684" y="762085"/>
                </a:lnTo>
                <a:lnTo>
                  <a:pt x="1314880" y="810315"/>
                </a:lnTo>
                <a:lnTo>
                  <a:pt x="1302700" y="859716"/>
                </a:lnTo>
                <a:lnTo>
                  <a:pt x="1292144" y="910289"/>
                </a:lnTo>
                <a:lnTo>
                  <a:pt x="1283212" y="962032"/>
                </a:lnTo>
                <a:lnTo>
                  <a:pt x="1275904" y="1014946"/>
                </a:lnTo>
                <a:lnTo>
                  <a:pt x="1270221" y="1069029"/>
                </a:lnTo>
                <a:lnTo>
                  <a:pt x="1266161" y="1124280"/>
                </a:lnTo>
                <a:lnTo>
                  <a:pt x="1263725" y="1180700"/>
                </a:lnTo>
                <a:lnTo>
                  <a:pt x="1262913" y="1238288"/>
                </a:lnTo>
                <a:lnTo>
                  <a:pt x="1262913" y="2161933"/>
                </a:lnTo>
                <a:lnTo>
                  <a:pt x="2196706" y="2161933"/>
                </a:lnTo>
                <a:lnTo>
                  <a:pt x="2196706" y="1248448"/>
                </a:lnTo>
                <a:lnTo>
                  <a:pt x="1638465" y="1248448"/>
                </a:lnTo>
                <a:lnTo>
                  <a:pt x="1639310" y="1187041"/>
                </a:lnTo>
                <a:lnTo>
                  <a:pt x="1641848" y="1127955"/>
                </a:lnTo>
                <a:lnTo>
                  <a:pt x="1646077" y="1071190"/>
                </a:lnTo>
                <a:lnTo>
                  <a:pt x="1651998" y="1016746"/>
                </a:lnTo>
                <a:lnTo>
                  <a:pt x="1659611" y="964623"/>
                </a:lnTo>
                <a:lnTo>
                  <a:pt x="1668914" y="914823"/>
                </a:lnTo>
                <a:lnTo>
                  <a:pt x="1679910" y="867346"/>
                </a:lnTo>
                <a:lnTo>
                  <a:pt x="1692597" y="822192"/>
                </a:lnTo>
                <a:lnTo>
                  <a:pt x="1706975" y="779362"/>
                </a:lnTo>
                <a:lnTo>
                  <a:pt x="1723045" y="738856"/>
                </a:lnTo>
                <a:lnTo>
                  <a:pt x="1740805" y="700675"/>
                </a:lnTo>
                <a:lnTo>
                  <a:pt x="1760258" y="664819"/>
                </a:lnTo>
                <a:lnTo>
                  <a:pt x="1781966" y="630412"/>
                </a:lnTo>
                <a:lnTo>
                  <a:pt x="1806490" y="596493"/>
                </a:lnTo>
                <a:lnTo>
                  <a:pt x="1833832" y="563064"/>
                </a:lnTo>
                <a:lnTo>
                  <a:pt x="1863991" y="530123"/>
                </a:lnTo>
                <a:lnTo>
                  <a:pt x="1896970" y="497671"/>
                </a:lnTo>
                <a:lnTo>
                  <a:pt x="1932770" y="465709"/>
                </a:lnTo>
                <a:lnTo>
                  <a:pt x="1971391" y="434235"/>
                </a:lnTo>
                <a:lnTo>
                  <a:pt x="2012835" y="403250"/>
                </a:lnTo>
                <a:lnTo>
                  <a:pt x="2057104" y="372754"/>
                </a:lnTo>
                <a:lnTo>
                  <a:pt x="2104197" y="342747"/>
                </a:lnTo>
                <a:lnTo>
                  <a:pt x="2154118" y="313229"/>
                </a:lnTo>
                <a:lnTo>
                  <a:pt x="2206866" y="284200"/>
                </a:lnTo>
                <a:lnTo>
                  <a:pt x="2034311" y="0"/>
                </a:lnTo>
                <a:close/>
              </a:path>
              <a:path w="2207260" h="2162175">
                <a:moveTo>
                  <a:pt x="771397" y="0"/>
                </a:moveTo>
                <a:lnTo>
                  <a:pt x="721512" y="24549"/>
                </a:lnTo>
                <a:lnTo>
                  <a:pt x="673374" y="49970"/>
                </a:lnTo>
                <a:lnTo>
                  <a:pt x="626981" y="76260"/>
                </a:lnTo>
                <a:lnTo>
                  <a:pt x="582336" y="103422"/>
                </a:lnTo>
                <a:lnTo>
                  <a:pt x="539436" y="131454"/>
                </a:lnTo>
                <a:lnTo>
                  <a:pt x="498281" y="160357"/>
                </a:lnTo>
                <a:lnTo>
                  <a:pt x="458873" y="190132"/>
                </a:lnTo>
                <a:lnTo>
                  <a:pt x="421209" y="220778"/>
                </a:lnTo>
                <a:lnTo>
                  <a:pt x="385291" y="252296"/>
                </a:lnTo>
                <a:lnTo>
                  <a:pt x="351117" y="284685"/>
                </a:lnTo>
                <a:lnTo>
                  <a:pt x="318688" y="317947"/>
                </a:lnTo>
                <a:lnTo>
                  <a:pt x="288003" y="352081"/>
                </a:lnTo>
                <a:lnTo>
                  <a:pt x="259062" y="387088"/>
                </a:lnTo>
                <a:lnTo>
                  <a:pt x="231865" y="422967"/>
                </a:lnTo>
                <a:lnTo>
                  <a:pt x="206412" y="459719"/>
                </a:lnTo>
                <a:lnTo>
                  <a:pt x="182702" y="497344"/>
                </a:lnTo>
                <a:lnTo>
                  <a:pt x="159155" y="538531"/>
                </a:lnTo>
                <a:lnTo>
                  <a:pt x="137232" y="580894"/>
                </a:lnTo>
                <a:lnTo>
                  <a:pt x="116932" y="624431"/>
                </a:lnTo>
                <a:lnTo>
                  <a:pt x="98256" y="669142"/>
                </a:lnTo>
                <a:lnTo>
                  <a:pt x="81204" y="715027"/>
                </a:lnTo>
                <a:lnTo>
                  <a:pt x="65776" y="762085"/>
                </a:lnTo>
                <a:lnTo>
                  <a:pt x="51971" y="810315"/>
                </a:lnTo>
                <a:lnTo>
                  <a:pt x="39791" y="859716"/>
                </a:lnTo>
                <a:lnTo>
                  <a:pt x="29234" y="910289"/>
                </a:lnTo>
                <a:lnTo>
                  <a:pt x="20302" y="962032"/>
                </a:lnTo>
                <a:lnTo>
                  <a:pt x="12993" y="1014946"/>
                </a:lnTo>
                <a:lnTo>
                  <a:pt x="7308" y="1069029"/>
                </a:lnTo>
                <a:lnTo>
                  <a:pt x="3248" y="1124280"/>
                </a:lnTo>
                <a:lnTo>
                  <a:pt x="812" y="1180700"/>
                </a:lnTo>
                <a:lnTo>
                  <a:pt x="0" y="1238288"/>
                </a:lnTo>
                <a:lnTo>
                  <a:pt x="0" y="2161933"/>
                </a:lnTo>
                <a:lnTo>
                  <a:pt x="933805" y="2161933"/>
                </a:lnTo>
                <a:lnTo>
                  <a:pt x="933805" y="1248448"/>
                </a:lnTo>
                <a:lnTo>
                  <a:pt x="375551" y="1248448"/>
                </a:lnTo>
                <a:lnTo>
                  <a:pt x="376397" y="1187041"/>
                </a:lnTo>
                <a:lnTo>
                  <a:pt x="378935" y="1127955"/>
                </a:lnTo>
                <a:lnTo>
                  <a:pt x="383164" y="1071190"/>
                </a:lnTo>
                <a:lnTo>
                  <a:pt x="389085" y="1016746"/>
                </a:lnTo>
                <a:lnTo>
                  <a:pt x="396698" y="964623"/>
                </a:lnTo>
                <a:lnTo>
                  <a:pt x="406003" y="914823"/>
                </a:lnTo>
                <a:lnTo>
                  <a:pt x="416999" y="867346"/>
                </a:lnTo>
                <a:lnTo>
                  <a:pt x="429687" y="822192"/>
                </a:lnTo>
                <a:lnTo>
                  <a:pt x="444067" y="779362"/>
                </a:lnTo>
                <a:lnTo>
                  <a:pt x="460138" y="738856"/>
                </a:lnTo>
                <a:lnTo>
                  <a:pt x="477902" y="700675"/>
                </a:lnTo>
                <a:lnTo>
                  <a:pt x="497357" y="664819"/>
                </a:lnTo>
                <a:lnTo>
                  <a:pt x="519063" y="630412"/>
                </a:lnTo>
                <a:lnTo>
                  <a:pt x="543585" y="596493"/>
                </a:lnTo>
                <a:lnTo>
                  <a:pt x="570925" y="563064"/>
                </a:lnTo>
                <a:lnTo>
                  <a:pt x="601084" y="530123"/>
                </a:lnTo>
                <a:lnTo>
                  <a:pt x="634063" y="497671"/>
                </a:lnTo>
                <a:lnTo>
                  <a:pt x="669863" y="465709"/>
                </a:lnTo>
                <a:lnTo>
                  <a:pt x="708484" y="434235"/>
                </a:lnTo>
                <a:lnTo>
                  <a:pt x="749928" y="403250"/>
                </a:lnTo>
                <a:lnTo>
                  <a:pt x="794196" y="372754"/>
                </a:lnTo>
                <a:lnTo>
                  <a:pt x="841288" y="342747"/>
                </a:lnTo>
                <a:lnTo>
                  <a:pt x="891207" y="313229"/>
                </a:lnTo>
                <a:lnTo>
                  <a:pt x="943952" y="284200"/>
                </a:lnTo>
                <a:lnTo>
                  <a:pt x="771397" y="0"/>
                </a:lnTo>
                <a:close/>
              </a:path>
            </a:pathLst>
          </a:custGeom>
          <a:solidFill>
            <a:srgbClr val="F1F2F2">
              <a:alpha val="24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D3036E3-ED8B-4BBD-9A42-D27FADBB6297}"/>
              </a:ext>
            </a:extLst>
          </p:cNvPr>
          <p:cNvSpPr txBox="1">
            <a:spLocks/>
          </p:cNvSpPr>
          <p:nvPr/>
        </p:nvSpPr>
        <p:spPr>
          <a:xfrm>
            <a:off x="6633890" y="1854958"/>
            <a:ext cx="4948510" cy="37838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909D93"/>
              </a:buClr>
              <a:buFont typeface="Franklin Gothic Book" panose="020B0503020102020204" pitchFamily="34" charset="0"/>
              <a:buNone/>
              <a:defRPr sz="4000" i="1" kern="1200" spc="-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rgbClr val="909D93"/>
              </a:buClr>
              <a:buFont typeface="Franklin Gothic Book" panose="020B0503020102020204" pitchFamily="34" charset="0"/>
              <a:buNone/>
              <a:defRPr sz="3600" i="1" kern="1200" spc="-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rgbClr val="909D93"/>
              </a:buClr>
              <a:buFont typeface="Franklin Gothic Book" panose="020B0503020102020204" pitchFamily="34" charset="0"/>
              <a:buNone/>
              <a:defRPr sz="3200" i="1" kern="1200" spc="-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rgbClr val="909D93"/>
              </a:buClr>
              <a:buFont typeface="Franklin Gothic Book" panose="020B0503020102020204" pitchFamily="34" charset="0"/>
              <a:buNone/>
              <a:defRPr sz="2800" i="1" kern="1200" spc="-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rgbClr val="909D93"/>
              </a:buClr>
              <a:buFont typeface="Franklin Gothic Book" panose="020B0503020102020204" pitchFamily="34" charset="0"/>
              <a:buNone/>
              <a:defRPr sz="2800" i="1" kern="1200" spc="-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Water stewardship is a framework and set of practices that help businesses manage risks, cut costs, and build trust while promoting long-term water security for all.</a:t>
            </a:r>
            <a:endParaRPr lang="en-US" sz="320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94579E-2BD2-4572-A538-678C3A97D5D3}"/>
              </a:ext>
            </a:extLst>
          </p:cNvPr>
          <p:cNvSpPr txBox="1">
            <a:spLocks/>
          </p:cNvSpPr>
          <p:nvPr/>
        </p:nvSpPr>
        <p:spPr>
          <a:xfrm>
            <a:off x="6633890" y="5791200"/>
            <a:ext cx="494851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Franklin Gothic Book" panose="020B0503020102020204" pitchFamily="34" charset="0"/>
              <a:buChar char="–"/>
              <a:defRPr sz="18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909D93"/>
              </a:buClr>
              <a:buFont typeface="Franklin Gothic Book" panose="020B05030201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909D93"/>
              </a:buClr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909D93"/>
              </a:buClr>
              <a:buFont typeface="Franklin Gothic Book" panose="020B05030201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909D93"/>
              </a:buClr>
              <a:buFont typeface="Franklin Gothic Book" panose="020B05030201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Franklin Gothic Medium" panose="020B06030201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CEO Water Mandate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730DD-442A-66ED-4911-A6E77E5C75F9}"/>
              </a:ext>
            </a:extLst>
          </p:cNvPr>
          <p:cNvSpPr txBox="1"/>
          <p:nvPr/>
        </p:nvSpPr>
        <p:spPr>
          <a:xfrm>
            <a:off x="0" y="6550222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Photo Source: Galveston Bay Foundation</a:t>
            </a:r>
          </a:p>
        </p:txBody>
      </p:sp>
    </p:spTree>
    <p:extLst>
      <p:ext uri="{BB962C8B-B14F-4D97-AF65-F5344CB8AC3E}">
        <p14:creationId xmlns:p14="http://schemas.microsoft.com/office/powerpoint/2010/main" val="182431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48642-02A5-B9B4-1DD7-D79BD41B4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89ACAD-62FF-89EE-BB64-FEC70BEB6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0777"/>
            <a:ext cx="10972800" cy="523220"/>
          </a:xfrm>
        </p:spPr>
        <p:txBody>
          <a:bodyPr/>
          <a:lstStyle/>
          <a:p>
            <a:r>
              <a:rPr lang="en-US" dirty="0"/>
              <a:t>Example Projects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4FDCC-113A-0D49-85B4-DD8DAB7D9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Brown and Caldwell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BCBFE-570C-46FF-F401-60718F9A2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E9CEDC-B5D7-4E9A-BA46-5FD30BEA372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49AC937-5768-AA56-2408-E46BB977F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704" y="1575880"/>
            <a:ext cx="9005368" cy="50987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1CB87E-71F6-5978-BAF7-CECABD1561FE}"/>
              </a:ext>
            </a:extLst>
          </p:cNvPr>
          <p:cNvSpPr txBox="1"/>
          <p:nvPr/>
        </p:nvSpPr>
        <p:spPr>
          <a:xfrm>
            <a:off x="236972" y="2939257"/>
            <a:ext cx="2621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2A8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Municipal or Agency Utility collaborations </a:t>
            </a:r>
            <a:r>
              <a:rPr lang="en-US" dirty="0">
                <a:solidFill>
                  <a:srgbClr val="332A86"/>
                </a:solidFill>
                <a:latin typeface="Franklin Gothic Book"/>
              </a:rPr>
              <a:t>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2A8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Water Efficiency and Water Reuse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C302CB-32F9-071C-E155-D4542A12290D}"/>
              </a:ext>
            </a:extLst>
          </p:cNvPr>
          <p:cNvSpPr txBox="1"/>
          <p:nvPr/>
        </p:nvSpPr>
        <p:spPr>
          <a:xfrm>
            <a:off x="9810376" y="1301836"/>
            <a:ext cx="2244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2A8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Source Protection and water quality improvements through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2A8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NGO or Non-profit connections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F0064F-E91B-76F7-9463-8FF826DA3401}"/>
              </a:ext>
            </a:extLst>
          </p:cNvPr>
          <p:cNvSpPr txBox="1"/>
          <p:nvPr/>
        </p:nvSpPr>
        <p:spPr>
          <a:xfrm>
            <a:off x="9534638" y="3889420"/>
            <a:ext cx="2471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2A8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Groundwater Protection with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2A8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Aquifer Storage and Recovery and collaboration with Water agencies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1FFF96-8350-949B-BAB7-A5BE512FDA6F}"/>
              </a:ext>
            </a:extLst>
          </p:cNvPr>
          <p:cNvSpPr txBox="1"/>
          <p:nvPr/>
        </p:nvSpPr>
        <p:spPr>
          <a:xfrm>
            <a:off x="2568358" y="1761614"/>
            <a:ext cx="3274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2A8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Agriculture water management through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2A8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NGOs and the Agriculture community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A2B0B0-125F-9AC3-7A94-C44329D6862B}"/>
              </a:ext>
            </a:extLst>
          </p:cNvPr>
          <p:cNvSpPr txBox="1"/>
          <p:nvPr/>
        </p:nvSpPr>
        <p:spPr>
          <a:xfrm>
            <a:off x="7181815" y="5353081"/>
            <a:ext cx="24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2A8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Collaborative solutions through industrial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2A8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Water Reuse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AD7FA5-BE63-BC68-B101-9E4E8001265B}"/>
              </a:ext>
            </a:extLst>
          </p:cNvPr>
          <p:cNvGrpSpPr/>
          <p:nvPr/>
        </p:nvGrpSpPr>
        <p:grpSpPr>
          <a:xfrm>
            <a:off x="5547857" y="2286790"/>
            <a:ext cx="457199" cy="604852"/>
            <a:chOff x="5881400" y="2431693"/>
            <a:chExt cx="457199" cy="34191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DB7E1A4-7A75-601A-3264-7151E2A896EB}"/>
                </a:ext>
              </a:extLst>
            </p:cNvPr>
            <p:cNvCxnSpPr>
              <a:cxnSpLocks/>
            </p:cNvCxnSpPr>
            <p:nvPr/>
          </p:nvCxnSpPr>
          <p:spPr>
            <a:xfrm>
              <a:off x="6324600" y="2431693"/>
              <a:ext cx="0" cy="3419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43D645-90B4-5343-E195-8385263DA8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1400" y="2431693"/>
              <a:ext cx="4571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80391F-DA63-9E3C-86E4-AF1443ED31D9}"/>
              </a:ext>
            </a:extLst>
          </p:cNvPr>
          <p:cNvGrpSpPr/>
          <p:nvPr/>
        </p:nvGrpSpPr>
        <p:grpSpPr>
          <a:xfrm>
            <a:off x="2872655" y="3409869"/>
            <a:ext cx="1242724" cy="341915"/>
            <a:chOff x="5095875" y="2431693"/>
            <a:chExt cx="1242724" cy="34191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0FCEEE9-B825-B7AF-4489-D7229D4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6324600" y="2431693"/>
              <a:ext cx="0" cy="3419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70DAFA9-6D00-D85E-B443-09C7055855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5875" y="2431693"/>
              <a:ext cx="12427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AFE68C-4BAC-3457-E05D-B5DF2B95E041}"/>
              </a:ext>
            </a:extLst>
          </p:cNvPr>
          <p:cNvGrpSpPr/>
          <p:nvPr/>
        </p:nvGrpSpPr>
        <p:grpSpPr>
          <a:xfrm rot="10800000">
            <a:off x="5924294" y="5419320"/>
            <a:ext cx="1299968" cy="341915"/>
            <a:chOff x="5038632" y="2431693"/>
            <a:chExt cx="1299968" cy="34191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344D2DB-88BB-AB9F-1594-CAD59C85DA0C}"/>
                </a:ext>
              </a:extLst>
            </p:cNvPr>
            <p:cNvCxnSpPr>
              <a:cxnSpLocks/>
            </p:cNvCxnSpPr>
            <p:nvPr/>
          </p:nvCxnSpPr>
          <p:spPr>
            <a:xfrm>
              <a:off x="6324600" y="2431693"/>
              <a:ext cx="0" cy="3419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999775-8BE4-B750-B225-CD9B1DECB6D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038632" y="2431693"/>
              <a:ext cx="129996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29D111-4A64-19DD-D016-208F9C678C60}"/>
              </a:ext>
            </a:extLst>
          </p:cNvPr>
          <p:cNvGrpSpPr/>
          <p:nvPr/>
        </p:nvGrpSpPr>
        <p:grpSpPr>
          <a:xfrm rot="16200000">
            <a:off x="8928347" y="1500991"/>
            <a:ext cx="457199" cy="1306852"/>
            <a:chOff x="5881400" y="2431693"/>
            <a:chExt cx="457199" cy="101423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54ED92A-46FA-9CD0-29BB-FDFE759938F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826718" y="2938812"/>
              <a:ext cx="1014237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276462B-0AA6-5621-195E-1B9061D586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1400" y="2431693"/>
              <a:ext cx="4571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80524F-E656-CCA1-AF4C-0C5D1E9842E9}"/>
              </a:ext>
            </a:extLst>
          </p:cNvPr>
          <p:cNvCxnSpPr>
            <a:cxnSpLocks/>
          </p:cNvCxnSpPr>
          <p:nvPr/>
        </p:nvCxnSpPr>
        <p:spPr>
          <a:xfrm flipH="1">
            <a:off x="8175007" y="4611148"/>
            <a:ext cx="14785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18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9AB4C-2116-068F-1BDD-BA4C98755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dient Background">
            <a:extLst>
              <a:ext uri="{FF2B5EF4-FFF2-40B4-BE49-F238E27FC236}">
                <a16:creationId xmlns:a16="http://schemas.microsoft.com/office/drawing/2014/main" id="{F32F1B84-51E1-7A63-9E44-2E3908007FA2}"/>
              </a:ext>
            </a:extLst>
          </p:cNvPr>
          <p:cNvSpPr/>
          <p:nvPr/>
        </p:nvSpPr>
        <p:spPr>
          <a:xfrm rot="16200000" flipH="1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332A86"/>
              </a:gs>
              <a:gs pos="9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F1A63B-50FA-DF99-5689-26FB276CE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rgbClr val="909D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Brown and Caldwell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38571-5BF2-703B-B5D2-DDE19BDD5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909D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9CEDC-B5D7-4E9A-BA46-5FD30BEA372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DB5B6609-5E5C-42C6-7B10-725107485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768722" y="792423"/>
            <a:ext cx="1371600" cy="13716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84F381E0-B806-E8DD-2F94-D118A22BB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540186" y="792423"/>
            <a:ext cx="1329397" cy="13716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D2513F1F-8206-58DB-0D3F-77BD3CD44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154454" y="792423"/>
            <a:ext cx="1371600" cy="1371600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9F52DD85-053B-5D3A-73E5-742349CF5D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968122" y="792423"/>
            <a:ext cx="1371600" cy="1371600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660D489E-0B09-DB36-DCE3-EA633FFEC5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5196767" y="2696354"/>
            <a:ext cx="1393031" cy="1371600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CD0E726B-3CDA-04CA-8D1E-F975A13C0E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3603381" y="2696354"/>
            <a:ext cx="1434905" cy="1371600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607C88A0-16FC-EB28-8898-2F9BB101D9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968122" y="2696354"/>
            <a:ext cx="1371600" cy="1371600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0C73CA05-5DA4-C258-B11E-79F0DC4F83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6768722" y="4470564"/>
            <a:ext cx="1371600" cy="137160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CFAE4655-D8C9-E88A-3BAE-1DF6C871FA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5154454" y="4470564"/>
            <a:ext cx="1371600" cy="1371600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07CAFAD3-EC33-4D97-DBF3-8A3FB740206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925919" y="4470564"/>
            <a:ext cx="1287194" cy="1371600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ED2CDEEB-8A91-03BA-2808-C91BAC02D7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6768722" y="2696354"/>
            <a:ext cx="1371600" cy="137160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B554B7EE-7E03-9BC0-0C68-7E845D62A6C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365241" y="685800"/>
            <a:ext cx="5486400" cy="5486400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245751B0-5D4F-599C-A74D-27C009769E6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3540186" y="4470564"/>
            <a:ext cx="1371600" cy="1371600"/>
          </a:xfrm>
          <a:prstGeom prst="rect">
            <a:avLst/>
          </a:prstGeom>
        </p:spPr>
      </p:pic>
      <p:sp>
        <p:nvSpPr>
          <p:cNvPr id="19" name="Title">
            <a:extLst>
              <a:ext uri="{FF2B5EF4-FFF2-40B4-BE49-F238E27FC236}">
                <a16:creationId xmlns:a16="http://schemas.microsoft.com/office/drawing/2014/main" id="{B20804EF-28CF-8028-4DD4-99FD1BE056DF}"/>
              </a:ext>
            </a:extLst>
          </p:cNvPr>
          <p:cNvSpPr txBox="1">
            <a:spLocks/>
          </p:cNvSpPr>
          <p:nvPr/>
        </p:nvSpPr>
        <p:spPr>
          <a:xfrm>
            <a:off x="609600" y="1782763"/>
            <a:ext cx="7559675" cy="4389437"/>
          </a:xfrm>
          <a:prstGeom prst="rect">
            <a:avLst/>
          </a:prstGeom>
          <a:ln>
            <a:noFill/>
          </a:ln>
        </p:spPr>
        <p:txBody>
          <a:bodyPr lIns="0" tIns="182880" rIns="0" b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/>
              <a:t>Google’s Corporate Water Stewardship Program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  <a:latin typeface="Franklin Gothic Medium" panose="020B0603020102020204" pitchFamily="34" charset="0"/>
            </a:endParaRPr>
          </a:p>
          <a:p>
            <a:endParaRPr lang="en-US" sz="5400" dirty="0"/>
          </a:p>
        </p:txBody>
      </p:sp>
      <p:cxnSp>
        <p:nvCxnSpPr>
          <p:cNvPr id="20" name="Anchor Line (Teal)">
            <a:extLst>
              <a:ext uri="{FF2B5EF4-FFF2-40B4-BE49-F238E27FC236}">
                <a16:creationId xmlns:a16="http://schemas.microsoft.com/office/drawing/2014/main" id="{C5F95AD2-F985-A23C-A821-81E99AA75FEF}"/>
              </a:ext>
            </a:extLst>
          </p:cNvPr>
          <p:cNvCxnSpPr>
            <a:cxnSpLocks/>
          </p:cNvCxnSpPr>
          <p:nvPr/>
        </p:nvCxnSpPr>
        <p:spPr bwMode="auto">
          <a:xfrm>
            <a:off x="609600" y="1750001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BED7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1788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1BF7B-B008-4E78-2560-F211EDC72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391D824B-31F2-C18D-CD57-7F8E12C8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14600"/>
            <a:ext cx="5303520" cy="3657600"/>
          </a:xfrm>
        </p:spPr>
        <p:txBody>
          <a:bodyPr>
            <a:normAutofit/>
          </a:bodyPr>
          <a:lstStyle/>
          <a:p>
            <a:r>
              <a:rPr lang="en-US" dirty="0"/>
              <a:t>Seeking to fund projects in the Trinity River watershed</a:t>
            </a:r>
          </a:p>
          <a:p>
            <a:r>
              <a:rPr lang="en-US" dirty="0"/>
              <a:t>Do not have to be within the boundaries of the watershed, only </a:t>
            </a:r>
            <a:r>
              <a:rPr lang="en-US" b="1" i="1" dirty="0"/>
              <a:t>connected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All y’all are eligible to apply!</a:t>
            </a:r>
          </a:p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FD4604-ED22-7061-0201-DCA7C56FB8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055" t="33498" r="36863" b="14622"/>
          <a:stretch/>
        </p:blipFill>
        <p:spPr>
          <a:xfrm>
            <a:off x="6275388" y="630777"/>
            <a:ext cx="5916612" cy="554142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251A9F-76F1-D81C-4F60-023DD4A1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0777"/>
            <a:ext cx="5303520" cy="104644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Google Corporate Water Stewardship RFI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C159C-A8F1-1593-0161-3B73C663E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Brown and Caldwell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738D2-FB9C-DA84-4B30-FF56C2ABA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971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4E9CEDC-B5D7-4E9A-BA46-5FD30BEA372C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19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81923-644C-6D77-C99D-C9A46A59A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2">
            <a:extLst>
              <a:ext uri="{FF2B5EF4-FFF2-40B4-BE49-F238E27FC236}">
                <a16:creationId xmlns:a16="http://schemas.microsoft.com/office/drawing/2014/main" id="{2AADA37C-F42B-41DA-1709-28CAE88F8349}"/>
              </a:ext>
            </a:extLst>
          </p:cNvPr>
          <p:cNvGrpSpPr/>
          <p:nvPr/>
        </p:nvGrpSpPr>
        <p:grpSpPr>
          <a:xfrm>
            <a:off x="779340" y="2495080"/>
            <a:ext cx="10364949" cy="2200189"/>
            <a:chOff x="1259498" y="1734398"/>
            <a:chExt cx="9266236" cy="1966965"/>
          </a:xfrm>
        </p:grpSpPr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ED50D121-D00B-2DAB-F444-4C3B8037EEC6}"/>
                </a:ext>
              </a:extLst>
            </p:cNvPr>
            <p:cNvSpPr/>
            <p:nvPr/>
          </p:nvSpPr>
          <p:spPr>
            <a:xfrm rot="5400000">
              <a:off x="7520905" y="177621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5EE1FFA7-CE90-80B1-3D24-43994DD70F71}"/>
                </a:ext>
              </a:extLst>
            </p:cNvPr>
            <p:cNvSpPr/>
            <p:nvPr/>
          </p:nvSpPr>
          <p:spPr>
            <a:xfrm rot="10800000">
              <a:off x="9095281" y="1749237"/>
              <a:ext cx="1429432" cy="195212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tx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606A488A-FB60-5D78-9DE1-446581576345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7C6DEB68-365A-74AB-39A0-2BB6EB61D621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4876F3F0-6C8A-3006-8EA9-B00EAE571C6E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62DA98FF-687F-F33C-3A1B-72970E3C2BF9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D0A6F1-0119-D306-86F0-2C553FA715C4}"/>
                </a:ext>
              </a:extLst>
            </p:cNvPr>
            <p:cNvSpPr txBox="1"/>
            <p:nvPr/>
          </p:nvSpPr>
          <p:spPr>
            <a:xfrm>
              <a:off x="1259498" y="2698057"/>
              <a:ext cx="1501832" cy="577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  <a:cs typeface="Arial" pitchFamily="34" charset="0"/>
                </a:rPr>
                <a:t>Replenishment Volume</a:t>
              </a:r>
              <a:endParaRPr lang="ko-KR" altLang="en-US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71C145-B4E8-C219-99A8-CED0C74366B4}"/>
                </a:ext>
              </a:extLst>
            </p:cNvPr>
            <p:cNvSpPr txBox="1"/>
            <p:nvPr/>
          </p:nvSpPr>
          <p:spPr>
            <a:xfrm>
              <a:off x="2897773" y="3073634"/>
              <a:ext cx="1345760" cy="577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  <a:cs typeface="Arial" pitchFamily="34" charset="0"/>
                </a:rPr>
                <a:t>Meets Schedule</a:t>
              </a:r>
              <a:endParaRPr lang="ko-KR" altLang="en-US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076F0C-FF84-7368-18DE-0667C58B169D}"/>
                </a:ext>
              </a:extLst>
            </p:cNvPr>
            <p:cNvSpPr txBox="1"/>
            <p:nvPr/>
          </p:nvSpPr>
          <p:spPr>
            <a:xfrm>
              <a:off x="9179974" y="2288673"/>
              <a:ext cx="1345760" cy="577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  <a:cs typeface="Arial" pitchFamily="34" charset="0"/>
                </a:rPr>
                <a:t>Other benefits</a:t>
              </a:r>
              <a:endParaRPr lang="ko-KR" altLang="en-US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B00ADE-4DE3-31AE-C8CF-20404563B316}"/>
                </a:ext>
              </a:extLst>
            </p:cNvPr>
            <p:cNvSpPr txBox="1"/>
            <p:nvPr/>
          </p:nvSpPr>
          <p:spPr>
            <a:xfrm>
              <a:off x="7587742" y="2672152"/>
              <a:ext cx="1345760" cy="577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  <a:cs typeface="Arial" pitchFamily="34" charset="0"/>
                </a:rPr>
                <a:t>Other funding</a:t>
              </a:r>
            </a:p>
            <a:p>
              <a:pPr algn="ctr"/>
              <a:r>
                <a:rPr lang="en-US" altLang="ko-KR" b="1">
                  <a:solidFill>
                    <a:schemeClr val="bg1"/>
                  </a:solidFill>
                  <a:cs typeface="Arial" pitchFamily="34" charset="0"/>
                </a:rPr>
                <a:t>available</a:t>
              </a:r>
              <a:endParaRPr lang="ko-KR" altLang="en-US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20E712-562C-52B1-82FB-44E6D009E2B6}"/>
                </a:ext>
              </a:extLst>
            </p:cNvPr>
            <p:cNvSpPr txBox="1"/>
            <p:nvPr/>
          </p:nvSpPr>
          <p:spPr>
            <a:xfrm>
              <a:off x="6012577" y="2348010"/>
              <a:ext cx="1345760" cy="330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Shovel-ready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29D81BD-AA5D-50DE-CCDE-FFA8EFDA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Finding the Right Fit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C5713-D4BF-37B4-13F8-1593A6D46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Brown and Caldwell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0177E-0025-39CA-B8F6-25D2E544B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4E9CEDC-B5D7-4E9A-BA46-5FD30BEA372C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E6556E-C9B4-FC09-C0DB-464D327C87C0}"/>
              </a:ext>
            </a:extLst>
          </p:cNvPr>
          <p:cNvSpPr txBox="1"/>
          <p:nvPr/>
        </p:nvSpPr>
        <p:spPr>
          <a:xfrm>
            <a:off x="80542" y="1896190"/>
            <a:ext cx="677108" cy="3983561"/>
          </a:xfrm>
          <a:prstGeom prst="rect">
            <a:avLst/>
          </a:prstGeom>
          <a:noFill/>
        </p:spPr>
        <p:txBody>
          <a:bodyPr vert="vert270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7BDB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UTILITY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B466E-D9C0-D2AD-71E1-221D947ABF68}"/>
              </a:ext>
            </a:extLst>
          </p:cNvPr>
          <p:cNvSpPr txBox="1"/>
          <p:nvPr/>
        </p:nvSpPr>
        <p:spPr>
          <a:xfrm>
            <a:off x="4880034" y="5621395"/>
            <a:ext cx="260405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Partnership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B28A7408-6D52-CBA2-94DE-C76D565549A8}"/>
              </a:ext>
            </a:extLst>
          </p:cNvPr>
          <p:cNvSpPr/>
          <p:nvPr/>
        </p:nvSpPr>
        <p:spPr>
          <a:xfrm rot="16200000">
            <a:off x="5626317" y="50118"/>
            <a:ext cx="701023" cy="10312869"/>
          </a:xfrm>
          <a:prstGeom prst="leftBrace">
            <a:avLst>
              <a:gd name="adj1" fmla="val 8333"/>
              <a:gd name="adj2" fmla="val 5051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7F51EC-6F10-F9A1-D43F-118D41E602C8}"/>
              </a:ext>
            </a:extLst>
          </p:cNvPr>
          <p:cNvSpPr txBox="1"/>
          <p:nvPr/>
        </p:nvSpPr>
        <p:spPr>
          <a:xfrm>
            <a:off x="11394455" y="706671"/>
            <a:ext cx="677108" cy="6097006"/>
          </a:xfrm>
          <a:prstGeom prst="rect">
            <a:avLst/>
          </a:prstGeom>
          <a:noFill/>
        </p:spPr>
        <p:txBody>
          <a:bodyPr vert="vert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CORPORATION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5D07E-53D6-A0B7-1065-C2A8A81C5FB1}"/>
              </a:ext>
            </a:extLst>
          </p:cNvPr>
          <p:cNvSpPr txBox="1"/>
          <p:nvPr/>
        </p:nvSpPr>
        <p:spPr>
          <a:xfrm>
            <a:off x="4392064" y="3689562"/>
            <a:ext cx="150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Cost/MGY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6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AA1C0-B391-54BD-C7A6-A15D7AA91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dient Background">
            <a:extLst>
              <a:ext uri="{FF2B5EF4-FFF2-40B4-BE49-F238E27FC236}">
                <a16:creationId xmlns:a16="http://schemas.microsoft.com/office/drawing/2014/main" id="{DB38E669-25B6-3649-63AA-8AB29A19E793}"/>
              </a:ext>
            </a:extLst>
          </p:cNvPr>
          <p:cNvSpPr>
            <a:spLocks/>
          </p:cNvSpPr>
          <p:nvPr/>
        </p:nvSpPr>
        <p:spPr>
          <a:xfrm rot="16200000" flipH="1">
            <a:off x="-689626" y="681977"/>
            <a:ext cx="6865652" cy="5486400"/>
          </a:xfrm>
          <a:prstGeom prst="rect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194302-8C2A-1D79-184D-8F832ED4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0777"/>
            <a:ext cx="4343400" cy="1412694"/>
          </a:xfrm>
        </p:spPr>
        <p:txBody>
          <a:bodyPr>
            <a:normAutofit/>
          </a:bodyPr>
          <a:lstStyle/>
          <a:p>
            <a:pPr algn="l" fontAlgn="base"/>
            <a:r>
              <a:rPr lang="en-US" sz="3600" b="0" i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Connecting Private Funding to Public Projects</a:t>
            </a:r>
            <a:endParaRPr lang="en-US" sz="360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1E38D-3F5E-AC47-C842-057223298ADC}"/>
              </a:ext>
            </a:extLst>
          </p:cNvPr>
          <p:cNvSpPr txBox="1">
            <a:spLocks/>
          </p:cNvSpPr>
          <p:nvPr/>
        </p:nvSpPr>
        <p:spPr>
          <a:xfrm>
            <a:off x="609600" y="630777"/>
            <a:ext cx="10972800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-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F683B-0A2A-D899-0412-1CFE71C08F21}"/>
              </a:ext>
            </a:extLst>
          </p:cNvPr>
          <p:cNvSpPr txBox="1"/>
          <p:nvPr/>
        </p:nvSpPr>
        <p:spPr>
          <a:xfrm>
            <a:off x="440921" y="2423022"/>
            <a:ext cx="4997434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FFFFFF"/>
                </a:solidFill>
              </a:rPr>
              <a:t>City of Norman, OK Water Reclamation Facility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FFFFFF"/>
                </a:solidFill>
              </a:rPr>
              <a:t>Google provided $500K grant for on-site non-potable reuse (offset potable demand starting 2026)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FFFFFF"/>
                </a:solidFill>
              </a:rPr>
              <a:t>Supporting State of Oklahoma’s Water for 2060 Goal and Google’s 2030 Water Positive Goal</a:t>
            </a: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EE518DF0-69B7-472E-68C9-B46627F50CF9}"/>
              </a:ext>
            </a:extLst>
          </p:cNvPr>
          <p:cNvSpPr/>
          <p:nvPr/>
        </p:nvSpPr>
        <p:spPr>
          <a:xfrm rot="5400000" flipV="1">
            <a:off x="8610600" y="-1560375"/>
            <a:ext cx="1066800" cy="60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35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16" name="Anchor Line (Gray)">
            <a:extLst>
              <a:ext uri="{FF2B5EF4-FFF2-40B4-BE49-F238E27FC236}">
                <a16:creationId xmlns:a16="http://schemas.microsoft.com/office/drawing/2014/main" id="{28D4AFC0-C7AE-0572-28D0-1BC89E28DB7C}"/>
              </a:ext>
            </a:extLst>
          </p:cNvPr>
          <p:cNvCxnSpPr>
            <a:cxnSpLocks/>
          </p:cNvCxnSpPr>
          <p:nvPr/>
        </p:nvCxnSpPr>
        <p:spPr bwMode="auto">
          <a:xfrm>
            <a:off x="609600" y="47565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C0CA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D9B21DF-2E35-6E44-ABC3-DE6CD930C251}"/>
              </a:ext>
            </a:extLst>
          </p:cNvPr>
          <p:cNvSpPr txBox="1"/>
          <p:nvPr/>
        </p:nvSpPr>
        <p:spPr>
          <a:xfrm>
            <a:off x="5947673" y="1087575"/>
            <a:ext cx="623162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How It Can Work: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Google and City of Norman</a:t>
            </a:r>
          </a:p>
        </p:txBody>
      </p:sp>
      <p:pic>
        <p:nvPicPr>
          <p:cNvPr id="1026" name="Picture 2" descr="water reclamation facility">
            <a:extLst>
              <a:ext uri="{FF2B5EF4-FFF2-40B4-BE49-F238E27FC236}">
                <a16:creationId xmlns:a16="http://schemas.microsoft.com/office/drawing/2014/main" id="{D404F2C0-51F7-B45E-EEF6-C8C11CCCC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52" y="2154375"/>
            <a:ext cx="6144045" cy="40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148D6BC-C229-1D71-BD34-ABEB06087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Brown and Caldwell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20460-586C-0372-B6B0-7E45B2354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4E9CEDC-B5D7-4E9A-BA46-5FD30BEA372C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30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5F17ED-3792-C71F-B888-EF533E3D70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Easy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C4779-F18D-01B7-F0D8-C536B39C3A8A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r>
              <a:rPr lang="en-US" dirty="0"/>
              <a:t>No Cumbersome Stipulations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CBCF3-928B-8BD5-CCFC-5CF073B067B2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r>
              <a:rPr lang="en-US" dirty="0"/>
              <a:t>Simple Reporting Requirements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B98B7E-0933-B9A5-7408-89ADF93B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Leveraging CWS Funding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653CD-3E9B-C5CD-E820-9FB3E8623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Brown and Caldwell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A723B-47A6-DFE7-3268-2766666F0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E9CEDC-B5D7-4E9A-BA46-5FD30BEA372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4C5F8B-5F6F-52A3-C3E6-14134AC9E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2079" y="3119992"/>
            <a:ext cx="2698751" cy="2698751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8B46C92-27D4-EB5B-83C4-14EC1ED14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644" y="3119991"/>
            <a:ext cx="2698751" cy="269875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D2EBD73-4B82-94B0-D515-8A2B00E16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119990"/>
            <a:ext cx="2695755" cy="26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3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72315C-090C-23DB-5C7C-F4EAA5377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2762"/>
            <a:ext cx="4987636" cy="4387665"/>
          </a:xfrm>
        </p:spPr>
        <p:txBody>
          <a:bodyPr/>
          <a:lstStyle/>
          <a:p>
            <a:r>
              <a:rPr lang="en-US" dirty="0"/>
              <a:t>Round 1 RFI submissions due September 30, 2025</a:t>
            </a:r>
          </a:p>
          <a:p>
            <a:r>
              <a:rPr lang="en-US" dirty="0"/>
              <a:t>Questions? Reach out: HMorriss@brwncald.com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39F87C-4907-A2DA-569C-D1202A5B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Projects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11AF7-932A-9352-996A-0B49D63478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12" b="11516"/>
          <a:stretch>
            <a:fillRect/>
          </a:stretch>
        </p:blipFill>
        <p:spPr>
          <a:xfrm>
            <a:off x="5902039" y="892387"/>
            <a:ext cx="4987636" cy="5334836"/>
          </a:xfrm>
          <a:prstGeom prst="rect">
            <a:avLst/>
          </a:prstGeom>
        </p:spPr>
      </p:pic>
      <p:pic>
        <p:nvPicPr>
          <p:cNvPr id="3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44214E52-9086-82B1-C22C-14807C757F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6" y="3706090"/>
            <a:ext cx="2694709" cy="269470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7E4B9-69D8-6A41-3E7C-9C5FEF6BB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</p:spPr>
        <p:txBody>
          <a:bodyPr/>
          <a:lstStyle/>
          <a:p>
            <a:r>
              <a:rPr lang="en-US" dirty="0"/>
              <a:t>Brown and Caldwell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E79DC97-CD78-9CFE-59B7-929E229FB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</p:spPr>
        <p:txBody>
          <a:bodyPr/>
          <a:lstStyle/>
          <a:p>
            <a:fld id="{04E9CEDC-B5D7-4E9A-BA46-5FD30BEA372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8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F2D6B-81BC-9373-6D61-5BC1C3F20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D81CFC-4941-340E-1C19-7F0920F27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24088"/>
          <a:stretch>
            <a:fillRect/>
          </a:stretch>
        </p:blipFill>
        <p:spPr>
          <a:xfrm>
            <a:off x="5866750" y="1274278"/>
            <a:ext cx="5161003" cy="17919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9C9CEF-8B3C-D40D-3650-2AB7F38D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Center Boom in Texas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5F0D8-9695-BA1E-394B-D6421E3CE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Brown and Caldwell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73376-D189-8105-9743-107175776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E9CEDC-B5D7-4E9A-BA46-5FD30BEA372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2760D3-1067-38B1-7B4F-22FF17BCF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99" y="1398665"/>
            <a:ext cx="4474552" cy="4957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82D163-C7C9-B5A2-303C-F551F4CBC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379" y="3186545"/>
            <a:ext cx="4474552" cy="3366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90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dient Background">
            <a:extLst>
              <a:ext uri="{FF2B5EF4-FFF2-40B4-BE49-F238E27FC236}">
                <a16:creationId xmlns:a16="http://schemas.microsoft.com/office/drawing/2014/main" id="{84C2CE2D-3B31-4FD1-32BE-F8A31993D975}"/>
              </a:ext>
            </a:extLst>
          </p:cNvPr>
          <p:cNvSpPr/>
          <p:nvPr/>
        </p:nvSpPr>
        <p:spPr>
          <a:xfrm rot="16200000" flipH="1">
            <a:off x="2666999" y="-2666998"/>
            <a:ext cx="6858001" cy="12192000"/>
          </a:xfrm>
          <a:prstGeom prst="rect">
            <a:avLst/>
          </a:prstGeom>
          <a:gradFill flip="none" rotWithShape="1">
            <a:gsLst>
              <a:gs pos="9000">
                <a:srgbClr val="171021"/>
              </a:gs>
              <a:gs pos="78000">
                <a:srgbClr val="332A8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55039-DCEE-4780-AFA5-8460F1B956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3428999"/>
            <a:ext cx="10972800" cy="1982349"/>
          </a:xfrm>
        </p:spPr>
        <p:txBody>
          <a:bodyPr/>
          <a:lstStyle/>
          <a:p>
            <a:r>
              <a:rPr lang="en-US" dirty="0"/>
              <a:t>Questions?</a:t>
            </a:r>
          </a:p>
          <a:p>
            <a:r>
              <a:rPr lang="en-US" dirty="0"/>
              <a:t>HMorriss@BrwnCald.com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6C38DA-1C44-415B-9CC3-50135502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9394"/>
            <a:ext cx="8869680" cy="706347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0747156-C3FC-44CA-B132-0A1C97CD1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6200" y="-316064"/>
            <a:ext cx="4848094" cy="5163800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01DBD91-042A-1D24-6AEE-C0E7DC067A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93" r="10578"/>
          <a:stretch/>
        </p:blipFill>
        <p:spPr>
          <a:xfrm>
            <a:off x="7848600" y="6400248"/>
            <a:ext cx="3785857" cy="457752"/>
          </a:xfrm>
          <a:custGeom>
            <a:avLst/>
            <a:gdLst>
              <a:gd name="connsiteX0" fmla="*/ 0 w 3785857"/>
              <a:gd name="connsiteY0" fmla="*/ 0 h 457752"/>
              <a:gd name="connsiteX1" fmla="*/ 3785857 w 3785857"/>
              <a:gd name="connsiteY1" fmla="*/ 0 h 457752"/>
              <a:gd name="connsiteX2" fmla="*/ 3520438 w 3785857"/>
              <a:gd name="connsiteY2" fmla="*/ 457752 h 457752"/>
              <a:gd name="connsiteX3" fmla="*/ 0 w 3785857"/>
              <a:gd name="connsiteY3" fmla="*/ 457752 h 45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857" h="457752">
                <a:moveTo>
                  <a:pt x="0" y="0"/>
                </a:moveTo>
                <a:lnTo>
                  <a:pt x="3785857" y="0"/>
                </a:lnTo>
                <a:lnTo>
                  <a:pt x="3520438" y="457752"/>
                </a:lnTo>
                <a:lnTo>
                  <a:pt x="0" y="457752"/>
                </a:lnTo>
                <a:close/>
              </a:path>
            </a:pathLst>
          </a:cu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0BC115A-366D-6575-A548-7569664090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955" y="5943048"/>
            <a:ext cx="2194560" cy="457200"/>
          </a:xfrm>
          <a:prstGeom prst="rect">
            <a:avLst/>
          </a:prstGeom>
        </p:spPr>
      </p:pic>
      <p:pic>
        <p:nvPicPr>
          <p:cNvPr id="9" name="Picture 8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C458EE9C-64D4-C9F5-6C08-E782B3C08A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32" y="2265836"/>
            <a:ext cx="2694709" cy="26947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8C97CD-2FBD-7E19-554D-CDBC1B90C82C}"/>
              </a:ext>
            </a:extLst>
          </p:cNvPr>
          <p:cNvSpPr txBox="1"/>
          <p:nvPr/>
        </p:nvSpPr>
        <p:spPr>
          <a:xfrm>
            <a:off x="7038109" y="1634836"/>
            <a:ext cx="285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RFI LINK:</a:t>
            </a:r>
          </a:p>
        </p:txBody>
      </p:sp>
    </p:spTree>
    <p:extLst>
      <p:ext uri="{BB962C8B-B14F-4D97-AF65-F5344CB8AC3E}">
        <p14:creationId xmlns:p14="http://schemas.microsoft.com/office/powerpoint/2010/main" val="1640556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8357655D-434F-4432-8C54-91BA6F1B0B7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55" y="2156457"/>
            <a:ext cx="4602489" cy="2545085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0C342E-3317-420F-A615-B8F4976D2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Brown and Caldwell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F8302A-DBEF-4F97-93D2-B284C172A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/>
          <a:lstStyle/>
          <a:p>
            <a:pPr lvl="0"/>
            <a:fld id="{04E9CEDC-B5D7-4E9A-BA46-5FD30BEA372C}" type="slidenum">
              <a:rPr lang="en-US" noProof="0" smtClean="0"/>
              <a:pPr lvl="0"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264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dient Background">
            <a:extLst>
              <a:ext uri="{FF2B5EF4-FFF2-40B4-BE49-F238E27FC236}">
                <a16:creationId xmlns:a16="http://schemas.microsoft.com/office/drawing/2014/main" id="{D1EEF934-B4BC-44C7-BD70-FC7F1E109FBC}"/>
              </a:ext>
            </a:extLst>
          </p:cNvPr>
          <p:cNvSpPr/>
          <p:nvPr/>
        </p:nvSpPr>
        <p:spPr>
          <a:xfrm rot="16200000" flipH="1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332A86"/>
              </a:gs>
              <a:gs pos="9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D46FE2-886C-4541-B9C8-ACE266CFE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rgbClr val="909D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Brown and Caldwell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C90811-A5AC-4A0A-BC53-0A6FFE310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909D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9CEDC-B5D7-4E9A-BA46-5FD30BEA372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79561887-D83D-426A-B63D-B265BB019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768722" y="792423"/>
            <a:ext cx="1371600" cy="13716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24638049-C4BE-4479-90BA-85B0FD74B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540186" y="792423"/>
            <a:ext cx="1329397" cy="13716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52E3F558-4CF5-438F-94F6-1564BBD2F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154454" y="792423"/>
            <a:ext cx="1371600" cy="1371600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05E9D076-5A4C-48DA-A562-6135D9533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968122" y="792423"/>
            <a:ext cx="1371600" cy="1371600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50B245BE-F0FD-4BF0-B562-B2D612BF9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5196767" y="2696354"/>
            <a:ext cx="1393031" cy="1371600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E94E38DD-BCE3-4880-85C6-018CB72401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3603381" y="2696354"/>
            <a:ext cx="1434905" cy="1371600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DB71DC3F-69A5-4CA8-844C-4ADF322E8F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968122" y="2696354"/>
            <a:ext cx="1371600" cy="1371600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1D957462-A52A-4202-B5DE-A080C9C703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768722" y="4470564"/>
            <a:ext cx="1371600" cy="137160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6DDC6493-530E-4F57-85FD-7E9CDAEB36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5154454" y="4470564"/>
            <a:ext cx="1371600" cy="1371600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65482A23-9D75-4730-8F21-7ACF42CFD97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1925919" y="4470564"/>
            <a:ext cx="1287194" cy="1371600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1231703F-0AB3-4422-9848-42F0A100467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6768722" y="2696354"/>
            <a:ext cx="1371600" cy="137160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9C96D4A2-B6E6-433C-95EF-DBD9A395E1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365241" y="685800"/>
            <a:ext cx="5486400" cy="5486400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363670B4-4E0D-4F46-AF8D-384ABD41FCB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3540186" y="4470564"/>
            <a:ext cx="1371600" cy="1371600"/>
          </a:xfrm>
          <a:prstGeom prst="rect">
            <a:avLst/>
          </a:prstGeom>
        </p:spPr>
      </p:pic>
      <p:sp>
        <p:nvSpPr>
          <p:cNvPr id="19" name="Title">
            <a:extLst>
              <a:ext uri="{FF2B5EF4-FFF2-40B4-BE49-F238E27FC236}">
                <a16:creationId xmlns:a16="http://schemas.microsoft.com/office/drawing/2014/main" id="{43FEC4AC-ECA0-4544-A52B-16C11604EA3C}"/>
              </a:ext>
            </a:extLst>
          </p:cNvPr>
          <p:cNvSpPr txBox="1">
            <a:spLocks/>
          </p:cNvSpPr>
          <p:nvPr/>
        </p:nvSpPr>
        <p:spPr>
          <a:xfrm>
            <a:off x="609600" y="1782763"/>
            <a:ext cx="7559675" cy="4389437"/>
          </a:xfrm>
          <a:prstGeom prst="rect">
            <a:avLst/>
          </a:prstGeom>
          <a:ln>
            <a:noFill/>
          </a:ln>
        </p:spPr>
        <p:txBody>
          <a:bodyPr lIns="0" tIns="182880" rIns="0" b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/>
              <a:t>Data Center Growth and Challenges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Setting the Context</a:t>
            </a:r>
          </a:p>
          <a:p>
            <a:endParaRPr lang="en-US" sz="5400" dirty="0"/>
          </a:p>
        </p:txBody>
      </p:sp>
      <p:cxnSp>
        <p:nvCxnSpPr>
          <p:cNvPr id="20" name="Anchor Line (Teal)">
            <a:extLst>
              <a:ext uri="{FF2B5EF4-FFF2-40B4-BE49-F238E27FC236}">
                <a16:creationId xmlns:a16="http://schemas.microsoft.com/office/drawing/2014/main" id="{1CB9D760-5FCF-4F10-93B4-39644FB76378}"/>
              </a:ext>
            </a:extLst>
          </p:cNvPr>
          <p:cNvCxnSpPr>
            <a:cxnSpLocks/>
          </p:cNvCxnSpPr>
          <p:nvPr/>
        </p:nvCxnSpPr>
        <p:spPr bwMode="auto">
          <a:xfrm>
            <a:off x="609600" y="1750001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BED7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814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154A9C-1DAB-D00A-3D54-A599CF8123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Cloud computing, AI, and big data analytics are driving growth.</a:t>
            </a:r>
          </a:p>
          <a:p>
            <a:pPr>
              <a:spcAft>
                <a:spcPts val="1800"/>
              </a:spcAft>
            </a:pPr>
            <a:r>
              <a:rPr lang="en-US" dirty="0"/>
              <a:t>Technology advancements mean further infrastructure needs. </a:t>
            </a:r>
          </a:p>
          <a:p>
            <a:pPr>
              <a:spcAft>
                <a:spcPts val="1800"/>
              </a:spcAft>
            </a:pPr>
            <a:r>
              <a:rPr lang="en-US" dirty="0"/>
              <a:t>Technology companies building these data centers are responding to a rapidly evolving and uncertain market.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1873B-CC6A-65BF-0373-CBB700F3D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6392" y="1782763"/>
            <a:ext cx="3066008" cy="4104200"/>
          </a:xfrm>
        </p:spPr>
        <p:txBody>
          <a:bodyPr/>
          <a:lstStyle/>
          <a:p>
            <a:r>
              <a:rPr lang="en-US" dirty="0"/>
              <a:t>Data center load growth has tripled over the past decade and is projected to double or triple by 2028.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81BC61-7831-5251-549E-42C4C16D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0777"/>
            <a:ext cx="6953250" cy="1046440"/>
          </a:xfrm>
        </p:spPr>
        <p:txBody>
          <a:bodyPr/>
          <a:lstStyle/>
          <a:p>
            <a:r>
              <a:rPr lang="en-US" dirty="0"/>
              <a:t>AI is Driving a Surge in Data Center Demand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B5705-B6D1-9157-69E4-7ECF75BF2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Brown and Caldwell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5E985-BAAE-1847-2793-EC25E6291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E9CEDC-B5D7-4E9A-BA46-5FD30BEA372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2231C-9605-C7C0-039B-018DF3B3C2BC}"/>
              </a:ext>
            </a:extLst>
          </p:cNvPr>
          <p:cNvSpPr txBox="1"/>
          <p:nvPr/>
        </p:nvSpPr>
        <p:spPr>
          <a:xfrm>
            <a:off x="8563496" y="5755643"/>
            <a:ext cx="3066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Source: </a:t>
            </a:r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Lawrence Berkeley National Lab – 2024 U.S. Data Center Energy Usage Report</a:t>
            </a:r>
            <a:endParaRPr lang="en-US" sz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7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9BECB2-14D3-F4DD-8F57-ABDD315A66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66768"/>
            <a:ext cx="12192000" cy="489123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3E95C-62A1-1BBB-BE9C-708D217ED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6ECFAF-FA41-4C6B-8884-0F43C43C4FBE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72BC2-5B7C-D72F-965F-C5A43D764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C85897-CBB2-72DC-51E2-1A40A098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3810"/>
            <a:ext cx="10972800" cy="523220"/>
          </a:xfrm>
        </p:spPr>
        <p:txBody>
          <a:bodyPr>
            <a:normAutofit/>
          </a:bodyPr>
          <a:lstStyle/>
          <a:p>
            <a:r>
              <a:rPr lang="en-US"/>
              <a:t>Data Center Water Lifecycle</a:t>
            </a:r>
          </a:p>
        </p:txBody>
      </p:sp>
    </p:spTree>
    <p:extLst>
      <p:ext uri="{BB962C8B-B14F-4D97-AF65-F5344CB8AC3E}">
        <p14:creationId xmlns:p14="http://schemas.microsoft.com/office/powerpoint/2010/main" val="257313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76232-57A2-7391-D4D2-270EC7298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A94401-02B5-B31C-3BF1-9E01BE0FB5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66768"/>
            <a:ext cx="12192000" cy="489123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67778-9770-668C-182F-B726DF7AEC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6ECFAF-FA41-4C6B-8884-0F43C43C4FBE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32260-E576-57D2-9544-C838A308BA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E5A140-E516-B882-9EC1-B66CBCF2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3810"/>
            <a:ext cx="10972800" cy="523220"/>
          </a:xfrm>
        </p:spPr>
        <p:txBody>
          <a:bodyPr>
            <a:normAutofit/>
          </a:bodyPr>
          <a:lstStyle/>
          <a:p>
            <a:r>
              <a:rPr lang="en-US"/>
              <a:t>Data Center Water Lifecycle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B86494-2B05-E272-19BF-6C3AAEDBB6DC}"/>
              </a:ext>
            </a:extLst>
          </p:cNvPr>
          <p:cNvSpPr/>
          <p:nvPr/>
        </p:nvSpPr>
        <p:spPr>
          <a:xfrm>
            <a:off x="6754091" y="3117768"/>
            <a:ext cx="1558637" cy="1548245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1A9EBE-C3AC-34D3-5F1F-3B241543B6F3}"/>
              </a:ext>
            </a:extLst>
          </p:cNvPr>
          <p:cNvSpPr txBox="1"/>
          <p:nvPr/>
        </p:nvSpPr>
        <p:spPr>
          <a:xfrm>
            <a:off x="7801356" y="1927038"/>
            <a:ext cx="3389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Direct water consumption for cooling (depends on the cooling technology and local climate)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049038-D4E7-B2DC-C593-E527B261B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10" y="3199070"/>
            <a:ext cx="1606246" cy="1606246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0B39E4-CC2E-768E-0712-31DA250DA6CC}"/>
              </a:ext>
            </a:extLst>
          </p:cNvPr>
          <p:cNvSpPr txBox="1"/>
          <p:nvPr/>
        </p:nvSpPr>
        <p:spPr>
          <a:xfrm>
            <a:off x="169223" y="1961888"/>
            <a:ext cx="3179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Indirect water consumption for power production (depends on the power source)</a:t>
            </a:r>
          </a:p>
        </p:txBody>
      </p:sp>
    </p:spTree>
    <p:extLst>
      <p:ext uri="{BB962C8B-B14F-4D97-AF65-F5344CB8AC3E}">
        <p14:creationId xmlns:p14="http://schemas.microsoft.com/office/powerpoint/2010/main" val="136327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E4237-6292-BD53-9C92-58BBA51BE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dient Background">
            <a:extLst>
              <a:ext uri="{FF2B5EF4-FFF2-40B4-BE49-F238E27FC236}">
                <a16:creationId xmlns:a16="http://schemas.microsoft.com/office/drawing/2014/main" id="{F58213C6-0EDC-A0AE-25B8-3455A84699AC}"/>
              </a:ext>
            </a:extLst>
          </p:cNvPr>
          <p:cNvSpPr/>
          <p:nvPr/>
        </p:nvSpPr>
        <p:spPr>
          <a:xfrm rot="16200000" flipH="1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332A86"/>
              </a:gs>
              <a:gs pos="9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2C7339-6B40-F43A-553E-F7795E4B0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1917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rgbClr val="909D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Brown and Caldwell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A89654-AEAE-18B4-D344-DA7C1C21D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909D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9CEDC-B5D7-4E9A-BA46-5FD30BEA372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824FFD66-CD4B-47AF-5391-74A3827C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768722" y="792423"/>
            <a:ext cx="1371600" cy="13716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6FA43091-C470-0F1C-51D3-31CF063C9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540186" y="792423"/>
            <a:ext cx="1329397" cy="13716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892EA1D6-4FEE-FEC7-CD2B-B8D2FC36C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154454" y="792423"/>
            <a:ext cx="1371600" cy="1371600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71CB843A-883E-3CF9-CF7D-8D992B27EF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968122" y="792423"/>
            <a:ext cx="1371600" cy="1371600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F25657EC-B53A-2BBD-77FC-1E967F1D41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5196767" y="2696354"/>
            <a:ext cx="1393031" cy="1371600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C3D9F703-9550-DC6E-9FC2-A0FA97D1AC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3603381" y="2696354"/>
            <a:ext cx="1434905" cy="1371600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7FBF3166-0BE2-4788-91BC-0E6F5ADE7F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968122" y="2696354"/>
            <a:ext cx="1371600" cy="1371600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77084D92-530B-C265-B0CF-103DE8E054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768722" y="4470564"/>
            <a:ext cx="1371600" cy="137160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113AB6BB-D2B5-6459-C532-FA5B21E37D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5154454" y="4470564"/>
            <a:ext cx="1371600" cy="1371600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F585A214-DA91-8EC3-7E7C-5F0D94B2F1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1925919" y="4470564"/>
            <a:ext cx="1287194" cy="1371600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3701C8BE-5620-A49B-8D67-4E841B4925D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6768722" y="2696354"/>
            <a:ext cx="1371600" cy="137160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32A2B1F3-6145-9005-D5E5-DC7EFCA5998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365241" y="685800"/>
            <a:ext cx="5486400" cy="5486400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E834B3AA-DAA9-2046-DD4A-5F4FA56CB09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3540186" y="4470564"/>
            <a:ext cx="1371600" cy="1371600"/>
          </a:xfrm>
          <a:prstGeom prst="rect">
            <a:avLst/>
          </a:prstGeom>
        </p:spPr>
      </p:pic>
      <p:sp>
        <p:nvSpPr>
          <p:cNvPr id="19" name="Title">
            <a:extLst>
              <a:ext uri="{FF2B5EF4-FFF2-40B4-BE49-F238E27FC236}">
                <a16:creationId xmlns:a16="http://schemas.microsoft.com/office/drawing/2014/main" id="{8DD0B127-E454-FD6A-D83C-4C7FBDECFEA3}"/>
              </a:ext>
            </a:extLst>
          </p:cNvPr>
          <p:cNvSpPr txBox="1">
            <a:spLocks/>
          </p:cNvSpPr>
          <p:nvPr/>
        </p:nvSpPr>
        <p:spPr>
          <a:xfrm>
            <a:off x="609600" y="1782763"/>
            <a:ext cx="7559675" cy="4389437"/>
          </a:xfrm>
          <a:prstGeom prst="rect">
            <a:avLst/>
          </a:prstGeom>
          <a:ln>
            <a:noFill/>
          </a:ln>
        </p:spPr>
        <p:txBody>
          <a:bodyPr lIns="0" tIns="182880" rIns="0" b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/>
              <a:t>Corporate Water Stewardship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  <a:latin typeface="Franklin Gothic Medium" panose="020B0603020102020204" pitchFamily="34" charset="0"/>
            </a:endParaRPr>
          </a:p>
          <a:p>
            <a:endParaRPr lang="en-US" sz="5400" dirty="0"/>
          </a:p>
        </p:txBody>
      </p:sp>
      <p:cxnSp>
        <p:nvCxnSpPr>
          <p:cNvPr id="20" name="Anchor Line (Teal)">
            <a:extLst>
              <a:ext uri="{FF2B5EF4-FFF2-40B4-BE49-F238E27FC236}">
                <a16:creationId xmlns:a16="http://schemas.microsoft.com/office/drawing/2014/main" id="{D552AE89-F976-D9AD-E5CD-CDD29BB16C86}"/>
              </a:ext>
            </a:extLst>
          </p:cNvPr>
          <p:cNvCxnSpPr>
            <a:cxnSpLocks/>
          </p:cNvCxnSpPr>
          <p:nvPr/>
        </p:nvCxnSpPr>
        <p:spPr bwMode="auto">
          <a:xfrm>
            <a:off x="609600" y="1750001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BED7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6425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45A90-E429-0670-AFA0-90114494A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400665-DE8D-D009-C0F9-32F472AA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Stewardship Commitments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4070D-0CFB-D7F9-8BE0-9350BE573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Brown and Caldwell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F062B-BA89-49C2-D18D-8AA21DBA4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E9CEDC-B5D7-4E9A-BA46-5FD30BEA372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AEC92E-C886-70F8-A57B-A13A98009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178"/>
          <a:stretch/>
        </p:blipFill>
        <p:spPr>
          <a:xfrm>
            <a:off x="4343559" y="2167242"/>
            <a:ext cx="3504881" cy="16705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7E65AE-52F1-D722-EAAF-A6FF33913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683" y="4049816"/>
            <a:ext cx="4065743" cy="195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A9E556-B365-64F1-6194-3471361D5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030" y="1798911"/>
            <a:ext cx="3733963" cy="26575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926893-8556-ABC0-7903-AAECB8276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771" y="4549464"/>
            <a:ext cx="4466898" cy="1843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D01A50-C90F-6CE7-A519-60BC4B9EF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826" y="1627536"/>
            <a:ext cx="4466897" cy="1745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52C74EBC-9447-76C7-12AF-3636923E4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70" y="1798911"/>
            <a:ext cx="3132083" cy="416295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Water positive commitments</a:t>
            </a:r>
          </a:p>
          <a:p>
            <a:r>
              <a:rPr lang="en-US" sz="2000" dirty="0"/>
              <a:t>Restoring or “replenishing” more water than is consumed in operations</a:t>
            </a:r>
          </a:p>
          <a:p>
            <a:r>
              <a:rPr lang="en-US" sz="2000" dirty="0"/>
              <a:t>Improving water use efficiency</a:t>
            </a:r>
          </a:p>
          <a:p>
            <a:r>
              <a:rPr lang="en-US" sz="2000" dirty="0"/>
              <a:t>Collaborating with stakeholders</a:t>
            </a:r>
          </a:p>
        </p:txBody>
      </p:sp>
    </p:spTree>
    <p:extLst>
      <p:ext uri="{BB962C8B-B14F-4D97-AF65-F5344CB8AC3E}">
        <p14:creationId xmlns:p14="http://schemas.microsoft.com/office/powerpoint/2010/main" val="166275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604FAD-CD96-79CE-C7F9-56D4F84C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fence efforts: Water Efficiency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A8E253-F9AD-B6ED-4EC4-82296BCE5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Brown and Caldwell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FF893-568F-7D55-9015-CE3ABEC27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E9CEDC-B5D7-4E9A-BA46-5FD30BEA372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D38A29B-58EC-1CD8-3170-12F1B33CE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478"/>
            <a:ext cx="10972800" cy="523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Case Studies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77AB63-2864-679D-4384-AFA3E7723318}"/>
              </a:ext>
            </a:extLst>
          </p:cNvPr>
          <p:cNvSpPr txBox="1"/>
          <p:nvPr/>
        </p:nvSpPr>
        <p:spPr>
          <a:xfrm>
            <a:off x="522515" y="2079699"/>
            <a:ext cx="8316685" cy="1732810"/>
          </a:xfrm>
          <a:prstGeom prst="rect">
            <a:avLst/>
          </a:prstGeom>
          <a:solidFill>
            <a:srgbClr val="F1F2F2"/>
          </a:solidFill>
        </p:spPr>
        <p:txBody>
          <a:bodyPr wrap="square" lIns="182880" tIns="91440" rIns="91440" bIns="91440" anchor="ctr">
            <a:no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Franklin Gothic Medium Cond" panose="020B0606030402020204" pitchFamily="34" charset="0"/>
              </a:rPr>
              <a:t>Meta</a:t>
            </a:r>
          </a:p>
          <a:p>
            <a:r>
              <a:rPr lang="en-US" sz="2000" dirty="0">
                <a:solidFill>
                  <a:schemeClr val="accent2"/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Piloted optimizing the relative humidity adjustments to lower the minimum from 30% to 13%, resulting in a 40% reduction in water use over 9 months.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766641-113F-9C32-628B-2B9B53FE1077}"/>
              </a:ext>
            </a:extLst>
          </p:cNvPr>
          <p:cNvSpPr txBox="1"/>
          <p:nvPr/>
        </p:nvSpPr>
        <p:spPr>
          <a:xfrm>
            <a:off x="522515" y="3954286"/>
            <a:ext cx="8316685" cy="1732810"/>
          </a:xfrm>
          <a:prstGeom prst="rect">
            <a:avLst/>
          </a:prstGeom>
          <a:solidFill>
            <a:srgbClr val="F1F2F2"/>
          </a:solidFill>
        </p:spPr>
        <p:txBody>
          <a:bodyPr wrap="square" lIns="182880" tIns="91440" rIns="91440" bIns="91440" anchor="ctr">
            <a:no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Franklin Gothic Medium Cond" panose="020B0606030402020204" pitchFamily="34" charset="0"/>
              </a:rPr>
              <a:t>Microsoft</a:t>
            </a:r>
          </a:p>
          <a:p>
            <a:r>
              <a:rPr lang="en-US" sz="2000" dirty="0">
                <a:solidFill>
                  <a:schemeClr val="accent2"/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Announced a commitment to zero-water liquid cooling solutions, using novel direct-to-chip cooling plates designed to use liquid coolants with lower energy requirements.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F06251-367B-CC5C-E88D-49190BB1C3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5" t="6262"/>
          <a:stretch/>
        </p:blipFill>
        <p:spPr>
          <a:xfrm>
            <a:off x="8839200" y="2075149"/>
            <a:ext cx="2743200" cy="1737360"/>
          </a:xfrm>
          <a:prstGeom prst="rect">
            <a:avLst/>
          </a:prstGeom>
        </p:spPr>
      </p:pic>
      <p:pic>
        <p:nvPicPr>
          <p:cNvPr id="18" name="Picture 6" descr="Microsoft Unveils Zero-Water Cooling for AI Data Centres | Data Centre  Magazine">
            <a:extLst>
              <a:ext uri="{FF2B5EF4-FFF2-40B4-BE49-F238E27FC236}">
                <a16:creationId xmlns:a16="http://schemas.microsoft.com/office/drawing/2014/main" id="{F7B0E9CC-9546-BA85-F77E-ECFA2A87F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9200" y="3949802"/>
            <a:ext cx="2743200" cy="17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4B3DE6-D4BD-D780-CE09-74C6E7693F0E}"/>
              </a:ext>
            </a:extLst>
          </p:cNvPr>
          <p:cNvSpPr txBox="1"/>
          <p:nvPr/>
        </p:nvSpPr>
        <p:spPr>
          <a:xfrm>
            <a:off x="6096000" y="3545153"/>
            <a:ext cx="273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5"/>
              </a:rPr>
              <a:t>Meta Sustainability Case Study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8D1F54-0730-A43B-F944-1D26E35794CA}"/>
              </a:ext>
            </a:extLst>
          </p:cNvPr>
          <p:cNvSpPr txBox="1"/>
          <p:nvPr/>
        </p:nvSpPr>
        <p:spPr>
          <a:xfrm>
            <a:off x="6179804" y="5410097"/>
            <a:ext cx="2562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6"/>
              </a:rPr>
              <a:t>Microsoft Sustainability Blog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96270045"/>
      </p:ext>
    </p:extLst>
  </p:cSld>
  <p:clrMapOvr>
    <a:masterClrMapping/>
  </p:clrMapOvr>
</p:sld>
</file>

<file path=ppt/theme/theme1.xml><?xml version="1.0" encoding="utf-8"?>
<a:theme xmlns:a="http://schemas.openxmlformats.org/drawingml/2006/main" name="BC Layouts">
  <a:themeElements>
    <a:clrScheme name="2021 BC-Brand">
      <a:dk1>
        <a:srgbClr val="000000"/>
      </a:dk1>
      <a:lt1>
        <a:srgbClr val="FFFFFF"/>
      </a:lt1>
      <a:dk2>
        <a:srgbClr val="332A86"/>
      </a:dk2>
      <a:lt2>
        <a:srgbClr val="C0CAC7"/>
      </a:lt2>
      <a:accent1>
        <a:srgbClr val="009ED1"/>
      </a:accent1>
      <a:accent2>
        <a:srgbClr val="43525A"/>
      </a:accent2>
      <a:accent3>
        <a:srgbClr val="27BDBE"/>
      </a:accent3>
      <a:accent4>
        <a:srgbClr val="909D93"/>
      </a:accent4>
      <a:accent5>
        <a:srgbClr val="76B043"/>
      </a:accent5>
      <a:accent6>
        <a:srgbClr val="F58220"/>
      </a:accent6>
      <a:hlink>
        <a:srgbClr val="6DCFF6"/>
      </a:hlink>
      <a:folHlink>
        <a:srgbClr val="2E83B7"/>
      </a:folHlink>
    </a:clrScheme>
    <a:fontScheme name="2021-BC-Brand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BC_Presentation" id="{1922E106-CB9B-4CA7-AA05-601DE9C7BF41}" vid="{AFA55923-4901-409F-9AEB-CE39F23A73A4}"/>
    </a:ext>
  </a:extLst>
</a:theme>
</file>

<file path=ppt/theme/theme2.xml><?xml version="1.0" encoding="utf-8"?>
<a:theme xmlns:a="http://schemas.openxmlformats.org/drawingml/2006/main" name="Office Theme">
  <a:themeElements>
    <a:clrScheme name="2021 BC-Brand">
      <a:dk1>
        <a:srgbClr val="000000"/>
      </a:dk1>
      <a:lt1>
        <a:srgbClr val="FFFFFF"/>
      </a:lt1>
      <a:dk2>
        <a:srgbClr val="332A86"/>
      </a:dk2>
      <a:lt2>
        <a:srgbClr val="C0CAC7"/>
      </a:lt2>
      <a:accent1>
        <a:srgbClr val="009ED1"/>
      </a:accent1>
      <a:accent2>
        <a:srgbClr val="43525A"/>
      </a:accent2>
      <a:accent3>
        <a:srgbClr val="27BDBE"/>
      </a:accent3>
      <a:accent4>
        <a:srgbClr val="909D93"/>
      </a:accent4>
      <a:accent5>
        <a:srgbClr val="76B043"/>
      </a:accent5>
      <a:accent6>
        <a:srgbClr val="F58220"/>
      </a:accent6>
      <a:hlink>
        <a:srgbClr val="6DCFF6"/>
      </a:hlink>
      <a:folHlink>
        <a:srgbClr val="2E83B7"/>
      </a:folHlink>
    </a:clrScheme>
    <a:fontScheme name="2021-BC-Brand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2021 BC-Brand">
      <a:dk1>
        <a:srgbClr val="000000"/>
      </a:dk1>
      <a:lt1>
        <a:srgbClr val="FFFFFF"/>
      </a:lt1>
      <a:dk2>
        <a:srgbClr val="332A86"/>
      </a:dk2>
      <a:lt2>
        <a:srgbClr val="C0CAC7"/>
      </a:lt2>
      <a:accent1>
        <a:srgbClr val="009ED1"/>
      </a:accent1>
      <a:accent2>
        <a:srgbClr val="43525A"/>
      </a:accent2>
      <a:accent3>
        <a:srgbClr val="27BDBE"/>
      </a:accent3>
      <a:accent4>
        <a:srgbClr val="909D93"/>
      </a:accent4>
      <a:accent5>
        <a:srgbClr val="76B043"/>
      </a:accent5>
      <a:accent6>
        <a:srgbClr val="F58220"/>
      </a:accent6>
      <a:hlink>
        <a:srgbClr val="6DCFF6"/>
      </a:hlink>
      <a:folHlink>
        <a:srgbClr val="2E83B7"/>
      </a:folHlink>
    </a:clrScheme>
    <a:fontScheme name="2021-BC-Brand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e29e37d-a8a4-4222-a804-8a2bb3536c03}" enabled="1" method="Standard" siteId="{cb2bab3d-7d90-44ea-9e31-531011b1213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</TotalTime>
  <Words>1933</Words>
  <Application>Microsoft Office PowerPoint</Application>
  <PresentationFormat>Widescreen</PresentationFormat>
  <Paragraphs>234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Franklin Gothic Book</vt:lpstr>
      <vt:lpstr>Franklin Gothic Demi</vt:lpstr>
      <vt:lpstr>Franklin Gothic Demi Cond</vt:lpstr>
      <vt:lpstr>Franklin Gothic Medium</vt:lpstr>
      <vt:lpstr>Franklin Gothic Medium Cond</vt:lpstr>
      <vt:lpstr>BC Layouts</vt:lpstr>
      <vt:lpstr>PowerPoint Presentation</vt:lpstr>
      <vt:lpstr>The Data Center Boom in Texas</vt:lpstr>
      <vt:lpstr>PowerPoint Presentation</vt:lpstr>
      <vt:lpstr>AI is Driving a Surge in Data Center Demand</vt:lpstr>
      <vt:lpstr>Data Center Water Lifecycle</vt:lpstr>
      <vt:lpstr>Data Center Water Lifecycle</vt:lpstr>
      <vt:lpstr>PowerPoint Presentation</vt:lpstr>
      <vt:lpstr>Water Stewardship Commitments</vt:lpstr>
      <vt:lpstr>Inside the fence efforts: Water Efficiency</vt:lpstr>
      <vt:lpstr>Inside the fence efforts: Reclaimed Water</vt:lpstr>
      <vt:lpstr>Outside of the fence: Water Replenishment</vt:lpstr>
      <vt:lpstr>PowerPoint Presentation</vt:lpstr>
      <vt:lpstr>Example Projects</vt:lpstr>
      <vt:lpstr>PowerPoint Presentation</vt:lpstr>
      <vt:lpstr>Google Corporate Water Stewardship RFI</vt:lpstr>
      <vt:lpstr>Finding the Right Fit</vt:lpstr>
      <vt:lpstr>Connecting Private Funding to Public Projects</vt:lpstr>
      <vt:lpstr>Advantages of Leveraging CWS Funding</vt:lpstr>
      <vt:lpstr>Submit Projects</vt:lpstr>
      <vt:lpstr>Thank you.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Heather Morriss</dc:creator>
  <cp:lastModifiedBy>Heather Morriss</cp:lastModifiedBy>
  <cp:revision>2</cp:revision>
  <dcterms:created xsi:type="dcterms:W3CDTF">2025-07-10T21:59:35Z</dcterms:created>
  <dcterms:modified xsi:type="dcterms:W3CDTF">2025-07-17T20:07:35Z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29e37d-a8a4-4222-a804-8a2bb3536c03_Enabled">
    <vt:lpwstr>true</vt:lpwstr>
  </property>
  <property fmtid="{D5CDD505-2E9C-101B-9397-08002B2CF9AE}" pid="3" name="MSIP_Label_ae29e37d-a8a4-4222-a804-8a2bb3536c03_SetDate">
    <vt:lpwstr>2021-06-24T18:02:12Z</vt:lpwstr>
  </property>
  <property fmtid="{D5CDD505-2E9C-101B-9397-08002B2CF9AE}" pid="4" name="MSIP_Label_ae29e37d-a8a4-4222-a804-8a2bb3536c03_Method">
    <vt:lpwstr>Standard</vt:lpwstr>
  </property>
  <property fmtid="{D5CDD505-2E9C-101B-9397-08002B2CF9AE}" pid="5" name="MSIP_Label_ae29e37d-a8a4-4222-a804-8a2bb3536c03_Name">
    <vt:lpwstr>General (Default)</vt:lpwstr>
  </property>
  <property fmtid="{D5CDD505-2E9C-101B-9397-08002B2CF9AE}" pid="6" name="MSIP_Label_ae29e37d-a8a4-4222-a804-8a2bb3536c03_SiteId">
    <vt:lpwstr>cb2bab3d-7d90-44ea-9e31-531011b1213d</vt:lpwstr>
  </property>
  <property fmtid="{D5CDD505-2E9C-101B-9397-08002B2CF9AE}" pid="7" name="MSIP_Label_ae29e37d-a8a4-4222-a804-8a2bb3536c03_ActionId">
    <vt:lpwstr>1f169a89-fb09-4027-8436-2b1b2d54a594</vt:lpwstr>
  </property>
  <property fmtid="{D5CDD505-2E9C-101B-9397-08002B2CF9AE}" pid="8" name="MSIP_Label_ae29e37d-a8a4-4222-a804-8a2bb3536c03_ContentBits">
    <vt:lpwstr>0</vt:lpwstr>
  </property>
</Properties>
</file>