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814_F0FCE649.xml" ContentType="application/vnd.ms-powerpoint.comments+xml"/>
  <Override PartName="/ppt/comments/modernComment_7FFFD81F_461A7848.xml" ContentType="application/vnd.ms-powerpoint.comments+xml"/>
  <Override PartName="/ppt/comments/modernComment_1A3_588F5D50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56" r:id="rId5"/>
    <p:sldId id="5857" r:id="rId6"/>
    <p:sldId id="2113418756" r:id="rId7"/>
    <p:sldId id="2147473428" r:id="rId8"/>
    <p:sldId id="6093" r:id="rId9"/>
    <p:sldId id="2147473423" r:id="rId10"/>
    <p:sldId id="2147473424" r:id="rId11"/>
    <p:sldId id="2147473427" r:id="rId12"/>
    <p:sldId id="2147473439" r:id="rId13"/>
    <p:sldId id="2147473440" r:id="rId14"/>
    <p:sldId id="419" r:id="rId15"/>
    <p:sldId id="2147473429" r:id="rId16"/>
    <p:sldId id="2113418758" r:id="rId17"/>
    <p:sldId id="2147473430" r:id="rId18"/>
    <p:sldId id="5883" r:id="rId19"/>
    <p:sldId id="5887" r:id="rId20"/>
    <p:sldId id="2147473399" r:id="rId21"/>
    <p:sldId id="2147473412" r:id="rId22"/>
    <p:sldId id="2147473402" r:id="rId23"/>
    <p:sldId id="2147473413" r:id="rId24"/>
    <p:sldId id="2113418762" r:id="rId25"/>
    <p:sldId id="2147473416" r:id="rId26"/>
    <p:sldId id="2147473431" r:id="rId27"/>
    <p:sldId id="2113418761" r:id="rId28"/>
    <p:sldId id="2147473415" r:id="rId29"/>
    <p:sldId id="2147473421" r:id="rId30"/>
    <p:sldId id="2113418759" r:id="rId31"/>
    <p:sldId id="2147473422" r:id="rId32"/>
    <p:sldId id="2147473410" r:id="rId33"/>
    <p:sldId id="2147473436" r:id="rId34"/>
    <p:sldId id="2147473433" r:id="rId35"/>
    <p:sldId id="2147473434" r:id="rId36"/>
    <p:sldId id="2147473435" r:id="rId37"/>
    <p:sldId id="2147473437" r:id="rId38"/>
  </p:sldIdLst>
  <p:sldSz cx="12192000" cy="6858000"/>
  <p:notesSz cx="6858000" cy="9144000"/>
  <p:defaultTextStyle>
    <a:defPPr>
      <a:defRPr lang="en-US"/>
    </a:defPPr>
    <a:lvl1pPr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356616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713232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069848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426464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1783080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139696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2496312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2852928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FAF205-D050-73D9-12FE-571864186B91}" name="Khan, Kamruzzaman  &quot;Sakib&quot;" initials="KK" userId="S::KKhan@hazenandsawyer.com::db66b345-edcd-4997-89d3-1fe5b0486094" providerId="AD"/>
  <p188:author id="{F5C5F110-5519-7EDC-0594-066E587D29A5}" name="Duban, Harrison" initials="HD" userId="S::HDuban@hazenandsawyer.com::620df792-e647-4eb5-8064-3a152bcb62fc" providerId="AD"/>
  <p188:author id="{00FC4B72-094A-3B45-4016-AC88ECDF2143}" name="Tenney, Darline" initials="DT" userId="S::DTenney@hazenandsawyer.com::8bcf0997-8d53-4f16-b54b-86e12812b1ec" providerId="AD"/>
  <p188:author id="{B7BF30B5-585A-F7C9-FF65-654D0BF2EB8C}" name="Tenney, Darline" initials="TD" userId="S::dtenney@hazenandsawyer.com::8bcf0997-8d53-4f16-b54b-86e12812b1ec" providerId="AD"/>
  <p188:author id="{64DA34C4-5E87-3BC1-92E5-14F940716821}" name="Landry, Kelly" initials="KL" userId="S::KLandry@hazenandsawyer.com::5ca22566-5a9d-4bbb-a181-7da5d7bc9b77" providerId="AD"/>
  <p188:author id="{A86066F2-69CC-9039-89B7-1328B128D029}" name="Abu-Orf, Mohammad" initials="MA" userId="S::mabuorf@hazenandsawyer.com::ef3e2fd7-dec1-4753-9943-55449e4ae1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173"/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D4B29-28D4-4DD6-AC8B-6BE1BBE1F8CB}" v="241" dt="2026-03-27T02:06:06.226"/>
    <p1510:client id="{EA6DD4D8-1237-4A1E-8BB2-FE054F794688}" v="768" dt="2026-03-27T01:14:35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58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-my.sharepoint.com/personal/shardy_hazenandsawyer_com/Documents/Desktop/Project%20Files/Hazen/Sludge%20Production%20Cur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sites/southcentral/Shared%20Documents/TACWA%20Presentations/Sludge%20Production%20Curv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sites/southcentral/Shared%20Documents/TACWA%20Presentations/Sludge%20Production%20Curv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90703748238367"/>
          <c:y val="4.279721556544562E-2"/>
          <c:w val="0.82205526033383758"/>
          <c:h val="0.769952570216349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PS+WAS No Stabilization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Sheet1!$C$4:$C$11</c:f>
              <c:numCache>
                <c:formatCode>0.0</c:formatCode>
                <c:ptCount val="8"/>
                <c:pt idx="0">
                  <c:v>0</c:v>
                </c:pt>
                <c:pt idx="1">
                  <c:v>5.2539464999999996</c:v>
                </c:pt>
                <c:pt idx="2">
                  <c:v>10.507892999999999</c:v>
                </c:pt>
                <c:pt idx="3">
                  <c:v>21.015785999999999</c:v>
                </c:pt>
                <c:pt idx="4">
                  <c:v>42.031571999999997</c:v>
                </c:pt>
                <c:pt idx="5">
                  <c:v>84.063143999999994</c:v>
                </c:pt>
                <c:pt idx="6">
                  <c:v>126.09471599999999</c:v>
                </c:pt>
                <c:pt idx="7">
                  <c:v>210.15786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9A-4345-BDF0-742B7955627B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PS+WAS With Stabilization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Sheet1!$D$4:$D$11</c:f>
              <c:numCache>
                <c:formatCode>0.0</c:formatCode>
                <c:ptCount val="8"/>
                <c:pt idx="0">
                  <c:v>0</c:v>
                </c:pt>
                <c:pt idx="1">
                  <c:v>3.2321902249999992</c:v>
                </c:pt>
                <c:pt idx="2">
                  <c:v>6.4643804499999984</c:v>
                </c:pt>
                <c:pt idx="3">
                  <c:v>12.928760899999997</c:v>
                </c:pt>
                <c:pt idx="4">
                  <c:v>25.857521799999994</c:v>
                </c:pt>
                <c:pt idx="5">
                  <c:v>51.715043599999987</c:v>
                </c:pt>
                <c:pt idx="6">
                  <c:v>77.572565399999988</c:v>
                </c:pt>
                <c:pt idx="7">
                  <c:v>129.28760899999997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9A-4345-BDF0-742B7955627B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WAS Only No Stabilization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Sheet1!$E$4:$E$11</c:f>
              <c:numCache>
                <c:formatCode>0.0</c:formatCode>
                <c:ptCount val="8"/>
                <c:pt idx="0">
                  <c:v>0</c:v>
                </c:pt>
                <c:pt idx="1">
                  <c:v>4.29495</c:v>
                </c:pt>
                <c:pt idx="2">
                  <c:v>8.5899000000000001</c:v>
                </c:pt>
                <c:pt idx="3">
                  <c:v>17.1798</c:v>
                </c:pt>
                <c:pt idx="4">
                  <c:v>34.3596</c:v>
                </c:pt>
                <c:pt idx="5">
                  <c:v>68.719200000000001</c:v>
                </c:pt>
                <c:pt idx="6">
                  <c:v>103.0788</c:v>
                </c:pt>
                <c:pt idx="7">
                  <c:v>171.798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29A-4345-BDF0-742B79556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2818000"/>
        <c:axId val="1212814160"/>
      </c:scatterChart>
      <c:valAx>
        <c:axId val="1212818000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Average Influent 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4160"/>
        <c:crosses val="autoZero"/>
        <c:crossBetween val="midCat"/>
        <c:majorUnit val="20"/>
      </c:valAx>
      <c:valAx>
        <c:axId val="121281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Dewatering Solids (dtpd)</a:t>
                </a:r>
              </a:p>
            </c:rich>
          </c:tx>
          <c:layout>
            <c:manualLayout>
              <c:xMode val="edge"/>
              <c:yMode val="edge"/>
              <c:x val="1.9704433497536946E-2"/>
              <c:y val="0.14841971927422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8000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19110973197316"/>
          <c:y val="4.279721556544562E-2"/>
          <c:w val="0.82205526033383758"/>
          <c:h val="0.692796074403743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PS+WAS No Stabilization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Sheet1!$C$4:$C$11</c:f>
              <c:numCache>
                <c:formatCode>0.0</c:formatCode>
                <c:ptCount val="8"/>
                <c:pt idx="0">
                  <c:v>0</c:v>
                </c:pt>
                <c:pt idx="1">
                  <c:v>5.2539464999999996</c:v>
                </c:pt>
                <c:pt idx="2">
                  <c:v>10.507892999999999</c:v>
                </c:pt>
                <c:pt idx="3">
                  <c:v>21.015785999999999</c:v>
                </c:pt>
                <c:pt idx="4">
                  <c:v>42.031571999999997</c:v>
                </c:pt>
                <c:pt idx="5">
                  <c:v>84.063143999999994</c:v>
                </c:pt>
                <c:pt idx="6">
                  <c:v>126.09471599999999</c:v>
                </c:pt>
                <c:pt idx="7">
                  <c:v>210.15786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2E-4877-A925-387F0824E152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PS+WAS With Stabilization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Sheet1!$D$4:$D$11</c:f>
              <c:numCache>
                <c:formatCode>0.0</c:formatCode>
                <c:ptCount val="8"/>
                <c:pt idx="0">
                  <c:v>0</c:v>
                </c:pt>
                <c:pt idx="1">
                  <c:v>3.2321902249999992</c:v>
                </c:pt>
                <c:pt idx="2">
                  <c:v>6.4643804499999984</c:v>
                </c:pt>
                <c:pt idx="3">
                  <c:v>12.928760899999997</c:v>
                </c:pt>
                <c:pt idx="4">
                  <c:v>25.857521799999994</c:v>
                </c:pt>
                <c:pt idx="5">
                  <c:v>51.715043599999987</c:v>
                </c:pt>
                <c:pt idx="6">
                  <c:v>77.572565399999988</c:v>
                </c:pt>
                <c:pt idx="7">
                  <c:v>129.28760899999997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2E-4877-A925-387F0824E152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WAS Only No Stabilization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Sheet1!$E$4:$E$11</c:f>
              <c:numCache>
                <c:formatCode>0.0</c:formatCode>
                <c:ptCount val="8"/>
                <c:pt idx="0">
                  <c:v>0</c:v>
                </c:pt>
                <c:pt idx="1">
                  <c:v>4.29495</c:v>
                </c:pt>
                <c:pt idx="2">
                  <c:v>8.5899000000000001</c:v>
                </c:pt>
                <c:pt idx="3">
                  <c:v>17.1798</c:v>
                </c:pt>
                <c:pt idx="4">
                  <c:v>34.3596</c:v>
                </c:pt>
                <c:pt idx="5">
                  <c:v>68.719200000000001</c:v>
                </c:pt>
                <c:pt idx="6">
                  <c:v>103.0788</c:v>
                </c:pt>
                <c:pt idx="7">
                  <c:v>171.798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12E-4877-A925-387F0824E152}"/>
            </c:ext>
          </c:extLst>
        </c:ser>
        <c:ser>
          <c:idx val="3"/>
          <c:order val="3"/>
          <c:tx>
            <c:strRef>
              <c:f>Sheet1!$M$19</c:f>
              <c:strCache>
                <c:ptCount val="1"/>
                <c:pt idx="0">
                  <c:v>Gasification 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dash"/>
            <c:size val="11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</c:marker>
          <c:xVal>
            <c:numRef>
              <c:f>Sheet1!$L$20:$L$22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xVal>
          <c:yVal>
            <c:numRef>
              <c:f>Sheet1!$M$20:$M$22</c:f>
              <c:numCache>
                <c:formatCode>General</c:formatCode>
                <c:ptCount val="3"/>
                <c:pt idx="0">
                  <c:v>5.5</c:v>
                </c:pt>
                <c:pt idx="1">
                  <c:v>40</c:v>
                </c:pt>
                <c:pt idx="2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12E-4877-A925-387F0824E152}"/>
            </c:ext>
          </c:extLst>
        </c:ser>
        <c:ser>
          <c:idx val="4"/>
          <c:order val="4"/>
          <c:tx>
            <c:strRef>
              <c:f>Sheet1!$M$24</c:f>
              <c:strCache>
                <c:ptCount val="1"/>
                <c:pt idx="0">
                  <c:v>Pyrolysis 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dash"/>
            <c:size val="11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Sheet1!$L$25:$L$26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xVal>
          <c:yVal>
            <c:numRef>
              <c:f>Sheet1!$M$25:$M$26</c:f>
              <c:numCache>
                <c:formatCode>General</c:formatCode>
                <c:ptCount val="2"/>
                <c:pt idx="0">
                  <c:v>1</c:v>
                </c:pt>
                <c:pt idx="1">
                  <c:v>11.5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12E-4877-A925-387F0824E152}"/>
            </c:ext>
          </c:extLst>
        </c:ser>
        <c:ser>
          <c:idx val="5"/>
          <c:order val="5"/>
          <c:tx>
            <c:strRef>
              <c:f>Sheet1!$M$28</c:f>
              <c:strCache>
                <c:ptCount val="1"/>
                <c:pt idx="0">
                  <c:v>SCWO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dash"/>
            <c:size val="11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Sheet1!$L$29:$L$30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xVal>
          <c:yVal>
            <c:numRef>
              <c:f>Sheet1!$M$29:$M$30</c:f>
              <c:numCache>
                <c:formatCode>General</c:formatCode>
                <c:ptCount val="2"/>
                <c:pt idx="0">
                  <c:v>0.5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12E-4877-A925-387F0824E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2818000"/>
        <c:axId val="1212814160"/>
      </c:scatterChart>
      <c:valAx>
        <c:axId val="1212818000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Average Influent 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4160"/>
        <c:crosses val="autoZero"/>
        <c:crossBetween val="midCat"/>
        <c:majorUnit val="20"/>
      </c:valAx>
      <c:valAx>
        <c:axId val="121281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Dewatering Solids (dtpd)</a:t>
                </a:r>
              </a:p>
            </c:rich>
          </c:tx>
          <c:layout>
            <c:manualLayout>
              <c:xMode val="edge"/>
              <c:yMode val="edge"/>
              <c:x val="1.9704433497536946E-2"/>
              <c:y val="0.14841971927422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8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19110973197316"/>
          <c:y val="4.279721556544562E-2"/>
          <c:w val="0.82205526033383758"/>
          <c:h val="0.692796074403743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PS+WAS No Stabilization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Sheet1!$C$4:$C$11</c:f>
              <c:numCache>
                <c:formatCode>0.0</c:formatCode>
                <c:ptCount val="8"/>
                <c:pt idx="0">
                  <c:v>0</c:v>
                </c:pt>
                <c:pt idx="1">
                  <c:v>5.2539464999999996</c:v>
                </c:pt>
                <c:pt idx="2">
                  <c:v>10.507892999999999</c:v>
                </c:pt>
                <c:pt idx="3">
                  <c:v>21.015785999999999</c:v>
                </c:pt>
                <c:pt idx="4">
                  <c:v>42.031571999999997</c:v>
                </c:pt>
                <c:pt idx="5">
                  <c:v>84.063143999999994</c:v>
                </c:pt>
                <c:pt idx="6">
                  <c:v>126.09471599999999</c:v>
                </c:pt>
                <c:pt idx="7">
                  <c:v>210.15786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AA-4B12-AB60-A5432458448A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PS+WAS With Stabilization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Sheet1!$D$4:$D$11</c:f>
              <c:numCache>
                <c:formatCode>0.0</c:formatCode>
                <c:ptCount val="8"/>
                <c:pt idx="0">
                  <c:v>0</c:v>
                </c:pt>
                <c:pt idx="1">
                  <c:v>3.2321902249999992</c:v>
                </c:pt>
                <c:pt idx="2">
                  <c:v>6.4643804499999984</c:v>
                </c:pt>
                <c:pt idx="3">
                  <c:v>12.928760899999997</c:v>
                </c:pt>
                <c:pt idx="4">
                  <c:v>25.857521799999994</c:v>
                </c:pt>
                <c:pt idx="5">
                  <c:v>51.715043599999987</c:v>
                </c:pt>
                <c:pt idx="6">
                  <c:v>77.572565399999988</c:v>
                </c:pt>
                <c:pt idx="7">
                  <c:v>129.28760899999997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AA-4B12-AB60-A5432458448A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WAS Only No Stabilization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Sheet1!$B$4:$B$11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  <c:pt idx="6">
                  <c:v>120</c:v>
                </c:pt>
                <c:pt idx="7">
                  <c:v>200</c:v>
                </c:pt>
              </c:numCache>
            </c:numRef>
          </c:xVal>
          <c:yVal>
            <c:numRef>
              <c:f>Sheet1!$E$4:$E$11</c:f>
              <c:numCache>
                <c:formatCode>0.0</c:formatCode>
                <c:ptCount val="8"/>
                <c:pt idx="0">
                  <c:v>0</c:v>
                </c:pt>
                <c:pt idx="1">
                  <c:v>4.29495</c:v>
                </c:pt>
                <c:pt idx="2">
                  <c:v>8.5899000000000001</c:v>
                </c:pt>
                <c:pt idx="3">
                  <c:v>17.1798</c:v>
                </c:pt>
                <c:pt idx="4">
                  <c:v>34.3596</c:v>
                </c:pt>
                <c:pt idx="5">
                  <c:v>68.719200000000001</c:v>
                </c:pt>
                <c:pt idx="6">
                  <c:v>103.0788</c:v>
                </c:pt>
                <c:pt idx="7">
                  <c:v>171.798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1AA-4B12-AB60-A5432458448A}"/>
            </c:ext>
          </c:extLst>
        </c:ser>
        <c:ser>
          <c:idx val="3"/>
          <c:order val="3"/>
          <c:tx>
            <c:strRef>
              <c:f>Sheet1!$M$19</c:f>
              <c:strCache>
                <c:ptCount val="1"/>
                <c:pt idx="0">
                  <c:v>Gasification 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/>
          </c:spPr>
          <c:marker>
            <c:symbol val="dash"/>
            <c:size val="11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</c:marker>
          <c:xVal>
            <c:numRef>
              <c:f>Sheet1!$K$20:$K$22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xVal>
          <c:yVal>
            <c:numRef>
              <c:f>Sheet1!$M$20:$M$22</c:f>
              <c:numCache>
                <c:formatCode>General</c:formatCode>
                <c:ptCount val="3"/>
                <c:pt idx="0">
                  <c:v>5.5</c:v>
                </c:pt>
                <c:pt idx="1">
                  <c:v>40</c:v>
                </c:pt>
                <c:pt idx="2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1AA-4B12-AB60-A5432458448A}"/>
            </c:ext>
          </c:extLst>
        </c:ser>
        <c:ser>
          <c:idx val="4"/>
          <c:order val="4"/>
          <c:tx>
            <c:strRef>
              <c:f>Sheet1!$M$24</c:f>
              <c:strCache>
                <c:ptCount val="1"/>
                <c:pt idx="0">
                  <c:v>Pyrolysis 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dash"/>
            <c:size val="11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Sheet1!$K$25:$K$26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xVal>
          <c:yVal>
            <c:numRef>
              <c:f>Sheet1!$M$25:$M$26</c:f>
              <c:numCache>
                <c:formatCode>General</c:formatCode>
                <c:ptCount val="2"/>
                <c:pt idx="0">
                  <c:v>1</c:v>
                </c:pt>
                <c:pt idx="1">
                  <c:v>11.5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1AA-4B12-AB60-A5432458448A}"/>
            </c:ext>
          </c:extLst>
        </c:ser>
        <c:ser>
          <c:idx val="5"/>
          <c:order val="5"/>
          <c:tx>
            <c:strRef>
              <c:f>Sheet1!$M$28</c:f>
              <c:strCache>
                <c:ptCount val="1"/>
                <c:pt idx="0">
                  <c:v>SCWO</c:v>
                </c:pt>
              </c:strCache>
            </c:strRef>
          </c:tx>
          <c:spPr>
            <a:ln w="3492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dash"/>
            <c:size val="11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Sheet1!$K$29:$K$31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xVal>
          <c:yVal>
            <c:numRef>
              <c:f>Sheet1!$M$29:$M$31</c:f>
              <c:numCache>
                <c:formatCode>General</c:formatCode>
                <c:ptCount val="3"/>
                <c:pt idx="0">
                  <c:v>0.5</c:v>
                </c:pt>
                <c:pt idx="1">
                  <c:v>3.3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1AA-4B12-AB60-A54324584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2818000"/>
        <c:axId val="1212814160"/>
      </c:scatterChart>
      <c:valAx>
        <c:axId val="1212818000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Average Influent 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4160"/>
        <c:crosses val="autoZero"/>
        <c:crossBetween val="midCat"/>
        <c:majorUnit val="5"/>
      </c:valAx>
      <c:valAx>
        <c:axId val="121281416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Dewatering Solids (dtpd)</a:t>
                </a:r>
              </a:p>
            </c:rich>
          </c:tx>
          <c:layout>
            <c:manualLayout>
              <c:xMode val="edge"/>
              <c:yMode val="edge"/>
              <c:x val="1.9704433497536946E-2"/>
              <c:y val="0.14841971927422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818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A3_588F5D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78DD05-C296-43D4-B62B-1A45086B9BD6}" authorId="{F5C5F110-5519-7EDC-0594-066E587D29A5}" created="2026-03-26T22:10:05.65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85790544" sldId="419"/>
      <ac:spMk id="3" creationId="{EB34220F-9CAC-F1CE-4B8C-14B50069E09D}"/>
      <ac:txMk cp="0">
        <ac:context len="67" hash="4169775410"/>
      </ac:txMk>
    </ac:txMkLst>
    <p188:pos x="807522" y="268660"/>
    <p188:txBody>
      <a:bodyPr/>
      <a:lstStyle/>
      <a:p>
        <a:r>
          <a:rPr lang="en-US"/>
          <a:t>Add info on upcoming pilot - i.e. only 1 wtpd</a:t>
        </a:r>
      </a:p>
    </p188:txBody>
  </p188:cm>
</p188:cmLst>
</file>

<file path=ppt/comments/modernComment_7FFFD814_F0FCE6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F416B9-5794-4FFE-9FD1-4D01D0725BB5}" authorId="{F5C5F110-5519-7EDC-0594-066E587D29A5}" created="2026-03-26T22:05:37.51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43105865" sldId="2147473428"/>
      <ac:spMk id="3" creationId="{D9F01B1F-DB2C-A38E-DEAF-4666355287ED}"/>
      <ac:txMk cp="0" len="13">
        <ac:context len="30" hash="2699781241"/>
      </ac:txMk>
    </ac:txMkLst>
    <p188:pos x="3832761" y="323603"/>
    <p188:txBody>
      <a:bodyPr/>
      <a:lstStyle/>
      <a:p>
        <a:r>
          <a:rPr lang="en-US"/>
          <a:t>Update all footers with Hazen logo</a:t>
        </a:r>
      </a:p>
    </p188:txBody>
  </p188:cm>
</p188:cmLst>
</file>

<file path=ppt/comments/modernComment_7FFFD81F_461A78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506F64-53A9-4FBB-9C04-2A29A3D84E0A}" authorId="{F5C5F110-5519-7EDC-0594-066E587D29A5}" status="resolved" created="2026-03-26T21:59:27.5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76139848" sldId="2147473439"/>
      <ac:picMk id="1033" creationId="{3B3B8F6A-0E15-8347-B660-A4B6264590B6}"/>
    </ac:deMkLst>
    <p188:txBody>
      <a:bodyPr/>
      <a:lstStyle/>
      <a:p>
        <a:r>
          <a:rPr lang="en-US"/>
          <a:t>Add BMcD logo</a:t>
        </a:r>
      </a:p>
    </p188:txBody>
  </p188:cm>
  <p188:cm id="{07A28563-B5F6-43DA-9B66-215CBF4D7A04}" authorId="{F5C5F110-5519-7EDC-0594-066E587D29A5}" created="2026-03-26T22:13:55.312">
    <pc:sldMkLst xmlns:pc="http://schemas.microsoft.com/office/powerpoint/2013/main/command">
      <pc:docMk/>
      <pc:sldMk cId="1176139848" sldId="2147473439"/>
    </pc:sldMkLst>
    <p188:txBody>
      <a:bodyPr/>
      <a:lstStyle/>
      <a:p>
        <a:r>
          <a:rPr lang="en-US"/>
          <a:t>Update with olathe layout without text boxes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569546-332E-4211-95DB-1DA9E152A5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85309-B635-429E-86FC-5F8C7AE2B8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B0499-922B-4F73-B31C-DAFF6886BFE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6DB80-BE33-494C-94E9-C41D596586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B0356-3F79-47FD-A02C-83B84287EF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FD90-9761-4F9A-B089-A6BD65B98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4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673ED-4761-44D7-8403-8763DE36FEF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C3C5-E714-42AD-8E34-FC58A0076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3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C3C5-E714-42AD-8E34-FC58A0076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43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Published research findings are a project we did Minnesota pollution control agency aligns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C3C5-E714-42AD-8E34-FC58A00768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8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860472"/>
            <a:ext cx="2552700" cy="1303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09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444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81534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063D8-91FC-41A4-91C6-C26B34D4BE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1590674"/>
            <a:ext cx="3200400" cy="4581525"/>
          </a:xfrm>
          <a:solidFill>
            <a:schemeClr val="bg2">
              <a:lumMod val="40000"/>
              <a:lumOff val="60000"/>
            </a:schemeClr>
          </a:solidFill>
        </p:spPr>
        <p:txBody>
          <a:bodyPr lIns="182880" tIns="182880" rIns="365760" bIns="182880"/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Put what you want in here. Sidebar for when there is additional information to highlight. </a:t>
            </a:r>
          </a:p>
        </p:txBody>
      </p:sp>
    </p:spTree>
    <p:extLst>
      <p:ext uri="{BB962C8B-B14F-4D97-AF65-F5344CB8AC3E}">
        <p14:creationId xmlns:p14="http://schemas.microsoft.com/office/powerpoint/2010/main" val="323783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3721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1186" y="1590675"/>
            <a:ext cx="5372100" cy="4581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3C317-E219-D263-7D06-ACA4F5017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62" y="6572250"/>
            <a:ext cx="722923" cy="2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7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774D9F-4B58-4DCB-849E-DE5D18546388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09B11-430C-4814-BAF4-44E79B78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21713-1083-4E90-90D6-21E069DE1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572249"/>
            <a:ext cx="2743200" cy="2724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C0DEA99-FD37-41B6-9D51-E06D69FE9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2D0C6E-7C88-4BC7-99FD-04BBD76014E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611085"/>
            <a:ext cx="12192000" cy="4961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Full page photo/graphic bleed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EFB4C-E43B-9BA8-2979-F4715BCC5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62" y="6572250"/>
            <a:ext cx="722923" cy="2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6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5218339" cy="544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75B025-1353-4A7F-98CB-57E7888B85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0300" y="333375"/>
            <a:ext cx="5372100" cy="5838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or graphic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1581150"/>
            <a:ext cx="5218112" cy="4591050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Use this for creative text such as pull quotes, messaging/marketing statements,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8C26668-0BD5-4D2A-8308-5B76886D3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6" y="908049"/>
            <a:ext cx="5218112" cy="325211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0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2" y="344261"/>
            <a:ext cx="5372098" cy="54473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333375"/>
            <a:ext cx="5218112" cy="5838825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Use this for creative text such as pull quotes, messaging/marketing statements,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0DF66-E52C-474F-B2AE-4DE71CB02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0300" y="1600200"/>
            <a:ext cx="536098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A1E7F2-39E1-4DEB-9110-980EB78C6D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300" y="908049"/>
            <a:ext cx="5372100" cy="322489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3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E1BBD6-F7C3-4DD1-B0B5-33C690F31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1186" y="2095500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680363C8-CD7B-4912-BE48-34497328C8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0300" y="1601610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Can Modify Box Colors or Remove Fill</a:t>
            </a:r>
          </a:p>
        </p:txBody>
      </p:sp>
    </p:spTree>
    <p:extLst>
      <p:ext uri="{BB962C8B-B14F-4D97-AF65-F5344CB8AC3E}">
        <p14:creationId xmlns:p14="http://schemas.microsoft.com/office/powerpoint/2010/main" val="412295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35F959B-AC2A-4536-9B54-5BA32797E6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38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B2A9384-C823-45A2-A386-9D0D29D68A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2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4F0019C-AC22-47C7-91E8-7A10AEB025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30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48C9A94-F8A6-44A6-BE1C-B65F59A4E1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84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73078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2541814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889000"/>
            <a:ext cx="2552700" cy="358775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600201"/>
            <a:ext cx="2552700" cy="4572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3pPr>
              <a:defRPr/>
            </a:lvl3pPr>
          </a:lstStyle>
          <a:p>
            <a:pPr lvl="0"/>
            <a:r>
              <a:rPr lang="en-US"/>
              <a:t>Caption for the image or graphic. Should not need bullets because the image/graphic speaks for itself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A4345B-AA57-4C35-AA7A-A55C20D8A433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3390900" y="333375"/>
            <a:ext cx="8191500" cy="583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Large 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379314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600200"/>
            <a:ext cx="10972800" cy="2219326"/>
          </a:xfrm>
        </p:spPr>
        <p:txBody>
          <a:bodyPr numCol="2" spcCol="457200"/>
          <a:lstStyle>
            <a:lvl1pPr>
              <a:defRPr/>
            </a:lvl1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A80A87-1212-45CA-BFBA-C583CCC6BC3E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20486" y="3943350"/>
            <a:ext cx="10972800" cy="2228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958482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metric Grid">
            <a:extLst>
              <a:ext uri="{FF2B5EF4-FFF2-40B4-BE49-F238E27FC236}">
                <a16:creationId xmlns:a16="http://schemas.microsoft.com/office/drawing/2014/main" id="{E7C8EF4E-FD04-49B1-8B0D-57FA3E2E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79" b="15822"/>
          <a:stretch/>
        </p:blipFill>
        <p:spPr>
          <a:xfrm>
            <a:off x="-1" y="-1"/>
            <a:ext cx="12191999" cy="653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Isometric Grid Template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Once objects are aligned on all iso slides, the grid can be turned off once in the master slide, and all the slides using this master would be updated.</a:t>
            </a:r>
          </a:p>
          <a:p>
            <a:pPr lvl="0"/>
            <a:r>
              <a:rPr lang="en-US"/>
              <a:t>To turn off the Grid on the master slide:</a:t>
            </a:r>
          </a:p>
          <a:p>
            <a:pPr lvl="1"/>
            <a:r>
              <a:rPr lang="en-US"/>
              <a:t>Go to “View” &gt; “Slide Master”</a:t>
            </a:r>
          </a:p>
          <a:p>
            <a:pPr lvl="1"/>
            <a:r>
              <a:rPr lang="en-US"/>
              <a:t>Select “Isometric grid” master layout if not already selected</a:t>
            </a:r>
          </a:p>
          <a:p>
            <a:pPr lvl="1"/>
            <a:r>
              <a:rPr lang="en-US"/>
              <a:t>Select “Home” &gt; “Arrange” &gt; “Selection Pane”</a:t>
            </a:r>
          </a:p>
          <a:p>
            <a:pPr lvl="1"/>
            <a:r>
              <a:rPr lang="en-US"/>
              <a:t>Click on the eye icon to hide the “Isometric Grid” layer </a:t>
            </a:r>
          </a:p>
        </p:txBody>
      </p:sp>
    </p:spTree>
    <p:extLst>
      <p:ext uri="{BB962C8B-B14F-4D97-AF65-F5344CB8AC3E}">
        <p14:creationId xmlns:p14="http://schemas.microsoft.com/office/powerpoint/2010/main" val="140532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8399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BA753A-591B-4B67-919C-0565E8BCB3C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1A0EE-B697-4B3E-885A-86A4E50B9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2AA193-5FE0-48CA-87F6-2FFB07BF8C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486" y="333375"/>
            <a:ext cx="10972800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Full page graphic/photo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3D2CCC7-1097-4822-AF9F-D6B0E81BD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908675"/>
            <a:ext cx="10972800" cy="263525"/>
          </a:xfrm>
        </p:spPr>
        <p:txBody>
          <a:bodyPr/>
          <a:lstStyle>
            <a:lvl1pPr marL="0" indent="0" algn="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78474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789C6B2-8A60-4467-988A-65AA5C823D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536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F7A8F0E9-CD0F-457A-BE2F-25518B1E1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573487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A08F83C-CD98-43A7-A284-04504024D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8897" y="5583012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454765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C4B8834-A0BC-413C-B728-2F51B1FB47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13918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2C59597-83F7-4655-831A-57C50B4657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19134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83308-8487-4227-9FB0-7A3B6921FD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1FF427B-6AB2-4D7C-BDAC-EFDC9F22D0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3918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CDB1782-E274-4651-98CE-56990C2222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9134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88542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186" y="1611086"/>
            <a:ext cx="5372100" cy="4559753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4936A7D-1847-4095-9C91-ECE7031798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4444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4E0D8AA-9AD3-4A0D-AC3D-72E167EEDF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950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B5280DE-B634-4FF4-9579-D967A3CA84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4444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251560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8155108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CD25CBC-5C7B-4F6A-BCD5-F02792D61B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3" y="1613127"/>
            <a:ext cx="2571181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D188CFA-9100-42E2-8361-0C2D2A3FC5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10138" y="1613127"/>
            <a:ext cx="2571562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F2BB14E-2BAE-4BBC-9026-076E3ACDC0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6130" y="1613127"/>
            <a:ext cx="2569464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13BB0CA-1F68-4688-80DD-A9FACC8E2B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02486" y="1613127"/>
            <a:ext cx="2571180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387D6F6-3836-4D5C-845A-1DAEBF45C7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3" y="4430486"/>
            <a:ext cx="2571181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258928E-ACF5-47C7-8952-F7ACDF588B0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10138" y="3487196"/>
            <a:ext cx="2571562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2C993CE-6471-45BD-B425-A83B12092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6130" y="4430486"/>
            <a:ext cx="2569464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327159B-2F83-4572-BCE2-37850DC514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11220" y="3487196"/>
            <a:ext cx="2571180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2DE534-6F03-4D31-A9AA-973679D458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1221" y="351064"/>
            <a:ext cx="2571180" cy="84908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1950"/>
              </a:lnSpc>
              <a:spcBef>
                <a:spcPts val="900"/>
              </a:spcBef>
              <a:buNone/>
              <a:defRPr sz="1500" i="1" baseline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6" indent="0">
              <a:buNone/>
              <a:defRPr/>
            </a:lvl2pPr>
            <a:lvl3pPr marL="685793" indent="0">
              <a:buNone/>
              <a:defRPr/>
            </a:lvl3pPr>
            <a:lvl4pPr marL="1028690" indent="0">
              <a:buNone/>
              <a:defRPr/>
            </a:lvl4pPr>
            <a:lvl5pPr marL="1371587" indent="0">
              <a:buNone/>
              <a:defRPr/>
            </a:lvl5pPr>
          </a:lstStyle>
          <a:p>
            <a:pPr lvl="0"/>
            <a:r>
              <a:rPr lang="en-US"/>
              <a:t>Brief description text for the photo collage below</a:t>
            </a:r>
          </a:p>
        </p:txBody>
      </p:sp>
    </p:spTree>
    <p:extLst>
      <p:ext uri="{BB962C8B-B14F-4D97-AF65-F5344CB8AC3E}">
        <p14:creationId xmlns:p14="http://schemas.microsoft.com/office/powerpoint/2010/main" val="1385221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One 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0900" y="1589088"/>
            <a:ext cx="5372100" cy="458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E694E-B0E5-4850-AABE-6173FADCFCDF}"/>
              </a:ext>
            </a:extLst>
          </p:cNvPr>
          <p:cNvSpPr/>
          <p:nvPr userDrawn="1"/>
        </p:nvSpPr>
        <p:spPr>
          <a:xfrm>
            <a:off x="1" y="1589088"/>
            <a:ext cx="2603500" cy="4583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8FC1FA-19F4-462F-8DB6-BB0F19DBDF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3063" y="1589088"/>
            <a:ext cx="2319337" cy="4583112"/>
          </a:xfrm>
        </p:spPr>
        <p:txBody>
          <a:bodyPr anchor="ctr"/>
          <a:lstStyle>
            <a:lvl1pPr marL="0" indent="0">
              <a:buNone/>
              <a:defRPr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Something you really want to stand out about the person.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8991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741488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88DDC0D-0CA8-41BD-8FAA-C1496F3AA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3553638"/>
            <a:ext cx="1843355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0A3BBE61-4B63-44FE-A1EF-9E32EBB64B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425" y="4217656"/>
            <a:ext cx="1843355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FA9FD9E-D683-4B26-8B8F-16D93F4C4A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7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485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60960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7A3B9-1878-45A6-AD07-F178BE7572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3389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AA19F23-E1F6-4F7A-B4EE-911911A58C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6987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9A8A75-F048-432E-8BBF-08BCF6BF88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1601" y="1603153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286CE5A-0B5D-4B36-B237-033BA5434B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2076" y="2160810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14315A1-0F47-405C-9035-FCF43CDB02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299" y="1606344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E72489BF-9CEE-4215-8388-AF1E70371D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774" y="2164001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83D97FE-D619-4330-AA46-5A2F0285A8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4238625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70101" y="162220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0576" y="217986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318132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981561-6CEF-466D-8CCC-710DB2951FAF}"/>
              </a:ext>
            </a:extLst>
          </p:cNvPr>
          <p:cNvCxnSpPr/>
          <p:nvPr userDrawn="1"/>
        </p:nvCxnSpPr>
        <p:spPr>
          <a:xfrm>
            <a:off x="7962900" y="158454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3C6C61B2-9197-4714-81F5-FE86C343B6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7883" y="161312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AC439B3-0E4C-4236-9A53-88FA41D7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3901" y="161766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B01F764-96A8-41F9-891A-BFCB440C36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94376" y="217532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5AC8DB-EDE3-4991-860F-F599B76280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43400" y="317678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CBE3D601-1B8E-4807-9822-71EB2228306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1682" y="1599058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F6EAB45-4437-4849-A37C-083839B865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37700" y="1603598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2E3BBF24-5B85-414C-B231-F99CC6A6E5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175" y="2161255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A316FAE1-15FE-41A2-B8F3-3A509AE675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7199" y="3162722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E7415A16-7326-459C-B4BE-7831406A8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97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Four-Person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3276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011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486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42668D-BAA0-4576-83E0-FEB5DD711288}"/>
              </a:ext>
            </a:extLst>
          </p:cNvPr>
          <p:cNvCxnSpPr/>
          <p:nvPr userDrawn="1"/>
        </p:nvCxnSpPr>
        <p:spPr>
          <a:xfrm>
            <a:off x="6096001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553E8A8A-F916-4713-B403-C77AEAFE6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5384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549AEAA8-671F-4393-89A7-BC5821D462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1312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005E835-27EF-4432-880D-39AE1EC104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1787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DB16355-190D-412F-80E1-28C3B71A84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90901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9AFF1D-0699-48FB-9D22-65D813E52B41}"/>
              </a:ext>
            </a:extLst>
          </p:cNvPr>
          <p:cNvCxnSpPr/>
          <p:nvPr userDrawn="1"/>
        </p:nvCxnSpPr>
        <p:spPr>
          <a:xfrm>
            <a:off x="8886825" y="1588271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14E70617-2B54-47DB-B219-336AE3E2CBB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14783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3733D36B-CE21-4DB3-B39D-AB6060BD4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0711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5D98C9CA-274B-4597-B889-2A421DECFF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1186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B2008F1-0720-43F9-B45C-BC1F54EE8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0300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23FEA091-6311-4D8F-9894-98F22897E4F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34184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F8F8FD67-7E51-43E3-8306-ECF0EECA1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50112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734D1239-DAAB-4BFD-BDBF-43212FAF49B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40587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4B103721-40CA-4CB2-8019-248D2CCF94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29701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3601547-C70C-4421-A855-EA4F8F94DA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588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13" y="318956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8" y="318956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FACFE4B-097F-414B-A558-38D8EBBAA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13" y="477893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63B852C-B519-403E-99F7-538EC2646B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88" y="477893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627AD28-AD68-4795-B054-284EA5C5C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413" y="160282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E2A7D90-4F85-42AF-934E-484A934CE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6288" y="160282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B7C5F0B-366F-4CC9-91FA-CC898D9D46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1413" y="319218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74F5449-EDB1-4A92-B7ED-4D03CA1AE6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6288" y="319218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DDF89F-1F87-4EF0-895F-110F9AC341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1413" y="47815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6B6359C-ECCD-42D8-A9B2-BA7D162746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6288" y="47815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92C0571-1747-4A03-9ACF-50650C3D6C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78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9817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59339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3641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132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444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319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3444" y="277812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319" y="277812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Or lettered points with short description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5D7A5E8-5E21-4897-B7CB-8BCC1765DB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444" y="39560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087DD2C-22A6-444E-8BF4-D3910C8310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8319" y="39560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Can add other, simple graphic elements…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7238B83-4499-46CC-B1FB-F9590C33F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3444" y="513397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4FCA3D4-9183-43E9-993E-48D4F39EFC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8319" y="513397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Such as thin rule line dividers or simple icons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E519C8-6684-487E-9EB8-707E8B691C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4333875"/>
            <a:ext cx="12192000" cy="2524125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90675"/>
            <a:ext cx="10972800" cy="18383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402EB6-BB06-4825-9806-BFF56D08F3A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686050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85D72C-614B-4838-9D65-D0067F1CB68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514975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6B3BD96-5E35-4CAC-AA77-7ECF78A8E65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301037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4392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D1B2B4-BE35-4231-941A-E000E3B7F2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B58E416-B824-489C-933E-06EA133A1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09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B1A5F70-C07E-4155-AC5D-5FD12566B0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909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2C89384-5D36-417A-AC00-E5946DAEA8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5871503-3A93-42B2-927D-54F5936899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7C39ED4-D85C-4ECA-BB9C-D6078A374E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3A8AD08-8DF0-42AC-9E49-A6FED752D6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16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95288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D929-0A68-46FD-8DAD-60C0E0137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68037"/>
            <a:ext cx="10961914" cy="262890"/>
          </a:xfrm>
        </p:spPr>
        <p:txBody>
          <a:bodyPr>
            <a:normAutofit/>
          </a:bodyPr>
          <a:lstStyle>
            <a:lvl1pPr algn="r">
              <a:defRPr sz="9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Optional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ABF5D-81E5-4849-9332-0EE755D57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26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1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C43FC4-62A4-4EB2-8904-4148916E6112}"/>
              </a:ext>
            </a:extLst>
          </p:cNvPr>
          <p:cNvSpPr/>
          <p:nvPr userDrawn="1"/>
        </p:nvSpPr>
        <p:spPr>
          <a:xfrm>
            <a:off x="0" y="0"/>
            <a:ext cx="12192000" cy="40838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F0EDE3-0C47-40F4-AB0A-55B563AB6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07" y="333756"/>
            <a:ext cx="1109164" cy="3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986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372100" cy="6858000"/>
          </a:xfrm>
          <a:solidFill>
            <a:srgbClr val="FFFFFF">
              <a:alpha val="56078"/>
            </a:srgbClr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33296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1449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8CAF9F-5E38-4202-8CE9-1D1ACDC8E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382898"/>
            <a:ext cx="5372100" cy="409575"/>
          </a:xfrm>
        </p:spPr>
        <p:txBody>
          <a:bodyPr/>
          <a:lstStyle>
            <a:lvl1pPr marL="0" indent="0">
              <a:buNone/>
              <a:defRPr sz="11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Client Name Here</a:t>
            </a:r>
          </a:p>
        </p:txBody>
      </p:sp>
    </p:spTree>
    <p:extLst>
      <p:ext uri="{BB962C8B-B14F-4D97-AF65-F5344CB8AC3E}">
        <p14:creationId xmlns:p14="http://schemas.microsoft.com/office/powerpoint/2010/main" val="406588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762625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87901"/>
            <a:ext cx="5372100" cy="786405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99F62D8-C698-4CEC-85FB-0C1546C42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274" y="2751704"/>
            <a:ext cx="2516501" cy="7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Tan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A7DB47-323F-4251-9BD2-BAD6CA2044A5}"/>
              </a:ext>
            </a:extLst>
          </p:cNvPr>
          <p:cNvSpPr/>
          <p:nvPr userDrawn="1"/>
        </p:nvSpPr>
        <p:spPr>
          <a:xfrm>
            <a:off x="0" y="0"/>
            <a:ext cx="62103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801155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Could be used for a conclusion slide too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5366657" cy="1624012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746845-327C-40F1-B82E-6AC23DEF0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771" y="2959875"/>
            <a:ext cx="2030254" cy="6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6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28EA4-E4E6-A1C9-B3DE-5CCB1B18C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62" y="6582589"/>
            <a:ext cx="722923" cy="2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39200" y="6581775"/>
            <a:ext cx="2743200" cy="262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88DDA48-1B73-463B-8CEC-C1B5653F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10961914" cy="54473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Concise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8A93-715B-4C8E-B889-A498A1EE1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486" y="1600199"/>
            <a:ext cx="10961914" cy="45767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three levels</a:t>
            </a:r>
          </a:p>
        </p:txBody>
      </p:sp>
    </p:spTree>
    <p:extLst>
      <p:ext uri="{BB962C8B-B14F-4D97-AF65-F5344CB8AC3E}">
        <p14:creationId xmlns:p14="http://schemas.microsoft.com/office/powerpoint/2010/main" val="368005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62" r:id="rId9"/>
    <p:sldLayoutId id="2147483663" r:id="rId10"/>
    <p:sldLayoutId id="2147483666" r:id="rId11"/>
    <p:sldLayoutId id="2147483671" r:id="rId12"/>
    <p:sldLayoutId id="2147483664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96" r:id="rId34"/>
  </p:sldLayoutIdLst>
  <p:hf hdr="0" ftr="0" dt="0"/>
  <p:txStyles>
    <p:titleStyle>
      <a:lvl1pPr marL="0" indent="0" algn="l" defTabSz="41147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11475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822952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234428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645904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173736" indent="-173736" algn="l" defTabSz="411475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1pPr>
      <a:lvl2pPr marL="356616" indent="-173736" algn="l" defTabSz="411475" rtl="0" eaLnBrk="1" fontAlgn="base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2pPr>
      <a:lvl3pPr marL="539496" indent="-173736" algn="l" defTabSz="411475" rtl="0" eaLnBrk="1" fontAlgn="base" hangingPunct="1"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100" i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3pPr>
      <a:lvl4pPr marL="1440166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51642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263117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4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7" pos="3768" userDrawn="1">
          <p15:clr>
            <a:srgbClr val="A4A3A4"/>
          </p15:clr>
        </p15:guide>
        <p15:guide id="8" pos="3912" userDrawn="1">
          <p15:clr>
            <a:srgbClr val="A4A3A4"/>
          </p15:clr>
        </p15:guide>
        <p15:guide id="11" orient="horz" pos="560">
          <p15:clr>
            <a:srgbClr val="A4A3A4"/>
          </p15:clr>
        </p15:guide>
        <p15:guide id="12" pos="2136" userDrawn="1">
          <p15:clr>
            <a:srgbClr val="A4A3A4"/>
          </p15:clr>
        </p15:guide>
        <p15:guide id="13" pos="1992" userDrawn="1">
          <p15:clr>
            <a:srgbClr val="A4A3A4"/>
          </p15:clr>
        </p15:guide>
        <p15:guide id="14" pos="5520" userDrawn="1">
          <p15:clr>
            <a:srgbClr val="A4A3A4"/>
          </p15:clr>
        </p15:guide>
        <p15:guide id="15" pos="566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1A3_588F5D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D814_F0FCE6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microsoft.com/office/2018/10/relationships/comments" Target="../comments/modernComment_7FFFD81F_461A78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1264D-E1CC-4341-A659-9E54CA94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Thermal Processes of Biosolids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7E97BD-CCA4-4D77-B883-39CD387D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r"/>
            <a:r>
              <a:rPr lang="en-US"/>
              <a:t>TEXAS ASSOCIATION OF CLEAN WATER AGENCIES</a:t>
            </a:r>
          </a:p>
          <a:p>
            <a:pPr algn="r"/>
            <a:r>
              <a:rPr lang="en-US"/>
              <a:t>MARCH 27, 2026</a:t>
            </a:r>
          </a:p>
          <a:p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7627BD8-0309-4078-1142-7282843587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r="3007"/>
          <a:stretch>
            <a:fillRect/>
          </a:stretch>
        </p:blipFill>
        <p:spPr>
          <a:xfrm>
            <a:off x="221376" y="3567066"/>
            <a:ext cx="3105037" cy="103681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6B70A3-4E06-24EC-F30F-590EF4D9D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7" y="312191"/>
            <a:ext cx="11979678" cy="4419983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6DE7CE0-DEF8-6484-99E0-857A4C4550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2028" r="6147"/>
          <a:stretch>
            <a:fillRect/>
          </a:stretch>
        </p:blipFill>
        <p:spPr>
          <a:xfrm>
            <a:off x="221376" y="5921541"/>
            <a:ext cx="2476500" cy="8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45C5-6D48-E32B-5DAB-64B3A60B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192E-6BED-C899-A2FA-7B55C7B1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Olathe SCWO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5C4BF-6BFE-0980-3F18-87F9BDAE3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0D0A8-6D4C-7025-38E8-04C9C5F7F1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C103A4C-13C9-1944-1586-BED229CE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-511175"/>
            <a:ext cx="21145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99076-9537-5E02-F876-E710EE3E7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6" y="1701299"/>
            <a:ext cx="5896798" cy="1362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0574E-DDFF-9F03-281D-E80A5AEA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92"/>
          <a:stretch>
            <a:fillRect/>
          </a:stretch>
        </p:blipFill>
        <p:spPr>
          <a:xfrm>
            <a:off x="6245115" y="1701299"/>
            <a:ext cx="5664314" cy="4468056"/>
          </a:xfrm>
          <a:prstGeom prst="rect">
            <a:avLst/>
          </a:prstGeom>
        </p:spPr>
      </p:pic>
      <p:pic>
        <p:nvPicPr>
          <p:cNvPr id="12" name="Picture Placeholder 4" descr="A person holding a bottle&#10;&#10;AI-generated content may be incorrect.">
            <a:extLst>
              <a:ext uri="{FF2B5EF4-FFF2-40B4-BE49-F238E27FC236}">
                <a16:creationId xmlns:a16="http://schemas.microsoft.com/office/drawing/2014/main" id="{52116F85-F4A9-C495-8490-D402B105F5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9" r="53715" b="-84"/>
          <a:stretch>
            <a:fillRect/>
          </a:stretch>
        </p:blipFill>
        <p:spPr>
          <a:xfrm rot="5400000">
            <a:off x="2002847" y="2021020"/>
            <a:ext cx="2433526" cy="51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1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9DA8-D7EA-01E1-E1D7-ED223A0C6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82">
            <a:extLst>
              <a:ext uri="{FF2B5EF4-FFF2-40B4-BE49-F238E27FC236}">
                <a16:creationId xmlns:a16="http://schemas.microsoft.com/office/drawing/2014/main" id="{1297456A-9ADA-B619-AC40-A661204A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“Future” of SCWO – Full Scale and Piloting</a:t>
            </a:r>
          </a:p>
        </p:txBody>
      </p:sp>
      <p:sp>
        <p:nvSpPr>
          <p:cNvPr id="184" name="Text Placeholder 183">
            <a:extLst>
              <a:ext uri="{FF2B5EF4-FFF2-40B4-BE49-F238E27FC236}">
                <a16:creationId xmlns:a16="http://schemas.microsoft.com/office/drawing/2014/main" id="{136F4EA4-447C-DE1C-D9F0-3EC75979C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BD792-FA86-CE79-6523-03729DD57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70B52-228E-C1C0-F977-D1ED9E0A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689"/>
          <a:stretch>
            <a:fillRect/>
          </a:stretch>
        </p:blipFill>
        <p:spPr>
          <a:xfrm>
            <a:off x="2997497" y="1436338"/>
            <a:ext cx="7980376" cy="4437050"/>
          </a:xfrm>
          <a:prstGeom prst="rect">
            <a:avLst/>
          </a:prstGeom>
        </p:spPr>
      </p:pic>
      <p:pic>
        <p:nvPicPr>
          <p:cNvPr id="4" name="Google Shape;14;g2e865fda9c5_6_202">
            <a:extLst>
              <a:ext uri="{FF2B5EF4-FFF2-40B4-BE49-F238E27FC236}">
                <a16:creationId xmlns:a16="http://schemas.microsoft.com/office/drawing/2014/main" id="{8E510694-4D58-A7C3-5392-7720823892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8203" y="6062370"/>
            <a:ext cx="2037444" cy="32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B34220F-9CAC-F1CE-4B8C-14B50069E0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353" y="1529370"/>
            <a:ext cx="2383078" cy="3799260"/>
          </a:xfrm>
        </p:spPr>
        <p:txBody>
          <a:bodyPr/>
          <a:lstStyle/>
          <a:p>
            <a:r>
              <a:rPr lang="en-US"/>
              <a:t>Only the 1 </a:t>
            </a:r>
            <a:r>
              <a:rPr lang="en-US" err="1"/>
              <a:t>wtpd</a:t>
            </a:r>
            <a:r>
              <a:rPr lang="en-US"/>
              <a:t> unit will be available for piloting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14857905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CDCE-42C3-2F34-569D-AE26E04C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57ECE-9188-10BC-A1C4-E9DD3EB6EB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E2B9F7-3773-EDC0-53F7-14860CF5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Gasification and Pyrolysis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49C6E-2773-A13C-4DC9-ACCB4DA4EE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09C-8EB0-E0C2-F761-B3009195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Gasification/Pyrolysis followed by Thermal Oxidation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F3A60-B64E-59A3-A50A-ABBE90730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5049B-CC3D-B8BE-6AC7-B27588B1D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Destruction Technology</a:t>
            </a:r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5042477D-09E1-4D80-F801-3A5CCF20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6"/>
          <a:stretch>
            <a:fillRect/>
          </a:stretch>
        </p:blipFill>
        <p:spPr>
          <a:xfrm>
            <a:off x="5591077" y="1460150"/>
            <a:ext cx="6313891" cy="3263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04610-30B0-416B-B239-ED833E8C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169" y="4359687"/>
            <a:ext cx="1880223" cy="210986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0A7F3B7-C6DB-B027-774D-D0AB41CC2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369924"/>
              </p:ext>
            </p:extLst>
          </p:nvPr>
        </p:nvGraphicFramePr>
        <p:xfrm>
          <a:off x="287069" y="2251558"/>
          <a:ext cx="5184919" cy="413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230">
                  <a:extLst>
                    <a:ext uri="{9D8B030D-6E8A-4147-A177-3AD203B41FA5}">
                      <a16:colId xmlns:a16="http://schemas.microsoft.com/office/drawing/2014/main" val="2594782742"/>
                    </a:ext>
                  </a:extLst>
                </a:gridCol>
                <a:gridCol w="1353146">
                  <a:extLst>
                    <a:ext uri="{9D8B030D-6E8A-4147-A177-3AD203B41FA5}">
                      <a16:colId xmlns:a16="http://schemas.microsoft.com/office/drawing/2014/main" val="1570928414"/>
                    </a:ext>
                  </a:extLst>
                </a:gridCol>
                <a:gridCol w="1390231">
                  <a:extLst>
                    <a:ext uri="{9D8B030D-6E8A-4147-A177-3AD203B41FA5}">
                      <a16:colId xmlns:a16="http://schemas.microsoft.com/office/drawing/2014/main" val="104666812"/>
                    </a:ext>
                  </a:extLst>
                </a:gridCol>
                <a:gridCol w="1145312">
                  <a:extLst>
                    <a:ext uri="{9D8B030D-6E8A-4147-A177-3AD203B41FA5}">
                      <a16:colId xmlns:a16="http://schemas.microsoft.com/office/drawing/2014/main" val="4228500660"/>
                    </a:ext>
                  </a:extLst>
                </a:gridCol>
              </a:tblGrid>
              <a:tr h="54497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Incineration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Gasification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Pyrolysis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472395"/>
                  </a:ext>
                </a:extLst>
              </a:tr>
              <a:tr h="544975">
                <a:tc>
                  <a:txBody>
                    <a:bodyPr/>
                    <a:lstStyle/>
                    <a:p>
                      <a:r>
                        <a:rPr lang="en-US" sz="1400"/>
                        <a:t>Temperature (</a:t>
                      </a: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r>
                        <a:rPr lang="en-US" sz="1400"/>
                        <a:t>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1,650-2,000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1,100-1,800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390-1,100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8772250"/>
                  </a:ext>
                </a:extLst>
              </a:tr>
              <a:tr h="1222836">
                <a:tc>
                  <a:txBody>
                    <a:bodyPr/>
                    <a:lstStyle/>
                    <a:p>
                      <a:r>
                        <a:rPr lang="en-US" sz="1400"/>
                        <a:t>O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 Supply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&gt;</a:t>
                      </a:r>
                      <a:br>
                        <a:rPr lang="en-US" sz="1400"/>
                      </a:br>
                      <a:r>
                        <a:rPr lang="en-US" sz="1400"/>
                        <a:t>Stoichiometric (Excess Air)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&gt;</a:t>
                      </a:r>
                      <a:br>
                        <a:rPr lang="en-US" sz="1400"/>
                      </a:br>
                      <a:r>
                        <a:rPr lang="en-US" sz="1400"/>
                        <a:t>Stoichiometric (Limited Air)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3060244"/>
                  </a:ext>
                </a:extLst>
              </a:tr>
              <a:tr h="962318">
                <a:tc>
                  <a:txBody>
                    <a:bodyPr/>
                    <a:lstStyle/>
                    <a:p>
                      <a:r>
                        <a:rPr lang="en-US" sz="1400"/>
                        <a:t>By-products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Flue Gas (CO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, H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O) and 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Syngas (H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, CO) and 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Pyrolysis Gas, Oil, Tars, and Char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795973"/>
                  </a:ext>
                </a:extLst>
              </a:tr>
              <a:tr h="860016">
                <a:tc>
                  <a:txBody>
                    <a:bodyPr/>
                    <a:lstStyle/>
                    <a:p>
                      <a:r>
                        <a:rPr lang="en-US" sz="1400"/>
                        <a:t>Combustion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Complete combustion of organics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 combustion due to limited or no oxygen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35588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BE37BFE-81BB-72F7-83C2-1ED800C47CFE}"/>
              </a:ext>
            </a:extLst>
          </p:cNvPr>
          <p:cNvSpPr/>
          <p:nvPr/>
        </p:nvSpPr>
        <p:spPr>
          <a:xfrm>
            <a:off x="8609696" y="846661"/>
            <a:ext cx="3118811" cy="706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Not an incineration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75D8-F57C-17BE-4417-42E6302D32E3}"/>
              </a:ext>
            </a:extLst>
          </p:cNvPr>
          <p:cNvSpPr/>
          <p:nvPr/>
        </p:nvSpPr>
        <p:spPr>
          <a:xfrm>
            <a:off x="220590" y="1304725"/>
            <a:ext cx="7773437" cy="706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</a:rPr>
              <a:t>Gasification/Pyrolysis is a thermochemical process use intense heat to decompose organic materials.</a:t>
            </a:r>
            <a:endParaRPr lang="en-US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54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49FE-83B2-BA7F-B4AD-67C73D0F7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FBFDFE-40A6-0DE1-1319-0E7C2F8557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66" y="2898287"/>
            <a:ext cx="5372100" cy="409575"/>
          </a:xfrm>
        </p:spPr>
        <p:txBody>
          <a:bodyPr/>
          <a:lstStyle/>
          <a:p>
            <a:r>
              <a:rPr lang="en-US" sz="2000"/>
              <a:t>Ecoremedy</a:t>
            </a:r>
          </a:p>
          <a:p>
            <a:r>
              <a:rPr lang="en-US" sz="2000"/>
              <a:t>Earthcare</a:t>
            </a:r>
          </a:p>
          <a:p>
            <a:r>
              <a:rPr lang="en-US" sz="2000" err="1"/>
              <a:t>Pyrocal</a:t>
            </a:r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DDBE11-8DB6-5EAC-A761-E5F065FE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28115-E493-CF88-A9E4-66EE511571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1E97-79A9-1A39-519B-0AA389CC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State of knowledge regarding PFAS fate before WRF #5107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3EA53-FD5F-9636-96F4-2692C79FA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5C54C-6F34-1C95-8A2C-EA912D4F5581}"/>
              </a:ext>
            </a:extLst>
          </p:cNvPr>
          <p:cNvSpPr/>
          <p:nvPr/>
        </p:nvSpPr>
        <p:spPr>
          <a:xfrm>
            <a:off x="3890865" y="2407487"/>
            <a:ext cx="4478694" cy="2295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Drying </a:t>
            </a:r>
          </a:p>
          <a:p>
            <a:pPr algn="ctr"/>
            <a:r>
              <a:rPr lang="en-US" sz="2000"/>
              <a:t>+ </a:t>
            </a:r>
          </a:p>
          <a:p>
            <a:pPr algn="ctr"/>
            <a:r>
              <a:rPr lang="en-US" sz="2000"/>
              <a:t>Gasification/Pyrolysis</a:t>
            </a:r>
          </a:p>
          <a:p>
            <a:pPr algn="ctr"/>
            <a:r>
              <a:rPr lang="en-US" sz="2000"/>
              <a:t> + </a:t>
            </a:r>
          </a:p>
          <a:p>
            <a:pPr algn="ctr"/>
            <a:r>
              <a:rPr lang="en-US" sz="2000"/>
              <a:t>Thermal Oxidation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927F15-20F2-F782-2FE0-93552AE56F79}"/>
              </a:ext>
            </a:extLst>
          </p:cNvPr>
          <p:cNvCxnSpPr>
            <a:cxnSpLocks/>
          </p:cNvCxnSpPr>
          <p:nvPr/>
        </p:nvCxnSpPr>
        <p:spPr>
          <a:xfrm>
            <a:off x="2915216" y="3630444"/>
            <a:ext cx="975649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7B8A64-498E-FC4F-AB80-B0C4747F5506}"/>
              </a:ext>
            </a:extLst>
          </p:cNvPr>
          <p:cNvCxnSpPr>
            <a:cxnSpLocks/>
          </p:cNvCxnSpPr>
          <p:nvPr/>
        </p:nvCxnSpPr>
        <p:spPr>
          <a:xfrm>
            <a:off x="8369559" y="3619881"/>
            <a:ext cx="76538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0C8BEC-8626-B8CB-E191-280A285E0CFF}"/>
              </a:ext>
            </a:extLst>
          </p:cNvPr>
          <p:cNvCxnSpPr/>
          <p:nvPr/>
        </p:nvCxnSpPr>
        <p:spPr>
          <a:xfrm flipV="1">
            <a:off x="4508626" y="4702818"/>
            <a:ext cx="0" cy="88317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393342-80D0-126E-2F43-8FDC21D3168A}"/>
              </a:ext>
            </a:extLst>
          </p:cNvPr>
          <p:cNvCxnSpPr/>
          <p:nvPr/>
        </p:nvCxnSpPr>
        <p:spPr>
          <a:xfrm flipV="1">
            <a:off x="6652788" y="1524312"/>
            <a:ext cx="0" cy="88317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E034BD-06AE-579F-E634-1466977D2931}"/>
              </a:ext>
            </a:extLst>
          </p:cNvPr>
          <p:cNvCxnSpPr>
            <a:cxnSpLocks/>
          </p:cNvCxnSpPr>
          <p:nvPr/>
        </p:nvCxnSpPr>
        <p:spPr>
          <a:xfrm>
            <a:off x="5228377" y="1524312"/>
            <a:ext cx="0" cy="88317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75D6C0-65AF-0665-DA81-F6ED5213877D}"/>
              </a:ext>
            </a:extLst>
          </p:cNvPr>
          <p:cNvCxnSpPr>
            <a:cxnSpLocks/>
          </p:cNvCxnSpPr>
          <p:nvPr/>
        </p:nvCxnSpPr>
        <p:spPr>
          <a:xfrm>
            <a:off x="7571716" y="4702818"/>
            <a:ext cx="0" cy="88317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341729D-E846-8679-C524-0D216062843C}"/>
              </a:ext>
            </a:extLst>
          </p:cNvPr>
          <p:cNvSpPr txBox="1"/>
          <p:nvPr/>
        </p:nvSpPr>
        <p:spPr>
          <a:xfrm>
            <a:off x="1961697" y="3347109"/>
            <a:ext cx="1163780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404040"/>
                </a:solidFill>
                <a:latin typeface="+mj-lt"/>
              </a:rPr>
              <a:t>Sludge/</a:t>
            </a:r>
          </a:p>
          <a:p>
            <a:pPr algn="l"/>
            <a:r>
              <a:rPr lang="en-US" sz="1600" b="1">
                <a:solidFill>
                  <a:srgbClr val="404040"/>
                </a:solidFill>
                <a:latin typeface="+mj-lt"/>
              </a:rPr>
              <a:t>Biosolids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912A9-BF24-5C90-318C-349758FDCB77}"/>
              </a:ext>
            </a:extLst>
          </p:cNvPr>
          <p:cNvSpPr txBox="1"/>
          <p:nvPr/>
        </p:nvSpPr>
        <p:spPr>
          <a:xfrm>
            <a:off x="9172670" y="3347110"/>
            <a:ext cx="820738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404040"/>
                </a:solidFill>
                <a:latin typeface="+mj-lt"/>
              </a:rPr>
              <a:t>Biochar/</a:t>
            </a:r>
          </a:p>
          <a:p>
            <a:pPr algn="l"/>
            <a:r>
              <a:rPr lang="en-US" sz="1600" b="1">
                <a:solidFill>
                  <a:srgbClr val="404040"/>
                </a:solidFill>
                <a:latin typeface="+mj-lt"/>
              </a:rPr>
              <a:t>Inert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E938A-03CF-9040-60AE-39106E21B305}"/>
              </a:ext>
            </a:extLst>
          </p:cNvPr>
          <p:cNvSpPr txBox="1"/>
          <p:nvPr/>
        </p:nvSpPr>
        <p:spPr>
          <a:xfrm>
            <a:off x="4106881" y="5621567"/>
            <a:ext cx="803490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00B0F0"/>
                </a:solidFill>
                <a:latin typeface="+mj-lt"/>
              </a:rPr>
              <a:t>Water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8AFCB0-0ECA-3554-8177-33D8BDA527A3}"/>
              </a:ext>
            </a:extLst>
          </p:cNvPr>
          <p:cNvSpPr txBox="1"/>
          <p:nvPr/>
        </p:nvSpPr>
        <p:spPr>
          <a:xfrm>
            <a:off x="7205238" y="5621567"/>
            <a:ext cx="9750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00B0F0"/>
                </a:solidFill>
                <a:latin typeface="+mj-lt"/>
              </a:rPr>
              <a:t>Water 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9966DF-E286-3FEF-58FD-64774ED2FD69}"/>
              </a:ext>
            </a:extLst>
          </p:cNvPr>
          <p:cNvSpPr txBox="1"/>
          <p:nvPr/>
        </p:nvSpPr>
        <p:spPr>
          <a:xfrm>
            <a:off x="4965484" y="1161310"/>
            <a:ext cx="525785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00B050"/>
                </a:solidFill>
                <a:latin typeface="+mj-lt"/>
              </a:rPr>
              <a:t>Air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0369CA-F3BE-B71F-5B8B-B7081EDB8BD6}"/>
              </a:ext>
            </a:extLst>
          </p:cNvPr>
          <p:cNvSpPr txBox="1"/>
          <p:nvPr/>
        </p:nvSpPr>
        <p:spPr>
          <a:xfrm>
            <a:off x="6304134" y="1161310"/>
            <a:ext cx="69730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rgbClr val="00B050"/>
                </a:solidFill>
                <a:latin typeface="+mj-lt"/>
              </a:rPr>
              <a:t>Air 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B6FA14-D51F-FA45-B81E-2F13A3BF43E2}"/>
              </a:ext>
            </a:extLst>
          </p:cNvPr>
          <p:cNvSpPr txBox="1"/>
          <p:nvPr/>
        </p:nvSpPr>
        <p:spPr>
          <a:xfrm>
            <a:off x="1999420" y="3931884"/>
            <a:ext cx="533672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  <a:latin typeface="+mj-lt"/>
              </a:rPr>
              <a:t>PFAS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7D342-5F90-3B71-3649-753A20700858}"/>
              </a:ext>
            </a:extLst>
          </p:cNvPr>
          <p:cNvSpPr txBox="1"/>
          <p:nvPr/>
        </p:nvSpPr>
        <p:spPr>
          <a:xfrm>
            <a:off x="7205238" y="5883384"/>
            <a:ext cx="116432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  <a:latin typeface="+mj-lt"/>
              </a:rPr>
              <a:t>PFAS, yes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E8302F-2308-5F30-33E8-C20232D663E9}"/>
              </a:ext>
            </a:extLst>
          </p:cNvPr>
          <p:cNvSpPr txBox="1"/>
          <p:nvPr/>
        </p:nvSpPr>
        <p:spPr>
          <a:xfrm>
            <a:off x="9172670" y="3931884"/>
            <a:ext cx="533672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  <a:latin typeface="+mj-lt"/>
              </a:rPr>
              <a:t>PFAS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1BB5CE-297C-EC7E-8211-A6A1FD44C64B}"/>
              </a:ext>
            </a:extLst>
          </p:cNvPr>
          <p:cNvSpPr txBox="1"/>
          <p:nvPr/>
        </p:nvSpPr>
        <p:spPr>
          <a:xfrm>
            <a:off x="6323434" y="913448"/>
            <a:ext cx="658706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  <a:latin typeface="+mj-lt"/>
              </a:rPr>
              <a:t>PFAS?</a:t>
            </a:r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F4470950-7293-95B2-1105-AA025E220713}"/>
              </a:ext>
            </a:extLst>
          </p:cNvPr>
          <p:cNvSpPr/>
          <p:nvPr/>
        </p:nvSpPr>
        <p:spPr>
          <a:xfrm>
            <a:off x="8973253" y="3812562"/>
            <a:ext cx="932506" cy="544739"/>
          </a:xfrm>
          <a:prstGeom prst="mathMultiply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FD72AB-B0CD-CF1E-DD32-77E5C3165FB7}"/>
              </a:ext>
            </a:extLst>
          </p:cNvPr>
          <p:cNvSpPr txBox="1"/>
          <p:nvPr/>
        </p:nvSpPr>
        <p:spPr>
          <a:xfrm>
            <a:off x="8890285" y="4362020"/>
            <a:ext cx="2657779" cy="156966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Three data points show N/D, </a:t>
            </a:r>
          </a:p>
          <a:p>
            <a:pPr algn="l"/>
            <a:r>
              <a:rPr lang="en-US" sz="1600" b="1">
                <a:solidFill>
                  <a:schemeClr val="tx2"/>
                </a:solidFill>
                <a:latin typeface="+mj-lt"/>
              </a:rPr>
              <a:t>All Vendors:</a:t>
            </a:r>
          </a:p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Ecoremedy</a:t>
            </a:r>
          </a:p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Bioforcetech</a:t>
            </a:r>
          </a:p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Chartech</a:t>
            </a:r>
          </a:p>
          <a:p>
            <a:pPr algn="l"/>
            <a:endParaRPr lang="en-US" sz="1600">
              <a:solidFill>
                <a:srgbClr val="40404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854BE-9135-C570-4495-13D241D3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32" y="783008"/>
            <a:ext cx="3010651" cy="255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6C468-823E-713D-6857-B7239722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9" y="1172335"/>
            <a:ext cx="2554445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AF82B-04F5-9233-A98F-B1BF9285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416AE9-B156-846E-F3EC-EEB8AF6A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659"/>
            <a:ext cx="12200431" cy="5896552"/>
          </a:xfrm>
          <a:prstGeom prst="rect">
            <a:avLst/>
          </a:prstGeom>
        </p:spPr>
      </p:pic>
      <p:sp>
        <p:nvSpPr>
          <p:cNvPr id="183" name="Title 182">
            <a:extLst>
              <a:ext uri="{FF2B5EF4-FFF2-40B4-BE49-F238E27FC236}">
                <a16:creationId xmlns:a16="http://schemas.microsoft.com/office/drawing/2014/main" id="{EBB3615B-CABA-43EF-D5EA-F55A1267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82896"/>
            <a:ext cx="10961914" cy="544739"/>
          </a:xfrm>
        </p:spPr>
        <p:txBody>
          <a:bodyPr/>
          <a:lstStyle/>
          <a:p>
            <a:r>
              <a:rPr lang="en-US"/>
              <a:t>PFAS Fate in Edmonds Gasification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D30A2-85FF-2694-3A05-5D9949B73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F65B0C-B535-0040-CBC6-B1EA03041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67" y="1763239"/>
            <a:ext cx="676715" cy="664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404169-2EC5-7238-E5C2-EDA3366BA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657" y="1763239"/>
            <a:ext cx="664522" cy="634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270603-730A-3741-9FE4-4DD6F2EE6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464" y="5170400"/>
            <a:ext cx="664522" cy="70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BCD009-1C1C-9E6F-9572-E66AFCF45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839" y="3670907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5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4F72A-120B-E768-9EF3-4D9A3F63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1" y="718751"/>
            <a:ext cx="12200431" cy="5896552"/>
          </a:xfrm>
          <a:prstGeom prst="rect">
            <a:avLst/>
          </a:prstGeom>
        </p:spPr>
      </p:pic>
      <p:sp>
        <p:nvSpPr>
          <p:cNvPr id="183" name="Title 182">
            <a:extLst>
              <a:ext uri="{FF2B5EF4-FFF2-40B4-BE49-F238E27FC236}">
                <a16:creationId xmlns:a16="http://schemas.microsoft.com/office/drawing/2014/main" id="{190CB1F7-56B7-4779-9FDA-597FFAA4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PFAS fate in Edmonds Gasification Facility with GAC and RTO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E51007-B4EE-2332-151C-756952C3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459" y="1630570"/>
            <a:ext cx="713294" cy="652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D176F-4AE1-C8FD-839C-74B4EA8FB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345" y="3553944"/>
            <a:ext cx="713294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EEBC4A-E86F-06CA-CADB-FBD797E17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673" y="3123362"/>
            <a:ext cx="5791702" cy="326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E2752-41B9-27FB-040A-ABBA3C389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60" y="1630570"/>
            <a:ext cx="676715" cy="66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B3868-5FB7-F2C4-CC2F-B440B3847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845" y="5044708"/>
            <a:ext cx="664522" cy="70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934E1-EA70-C8A1-0244-09EC51CC7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2731" y="3544139"/>
            <a:ext cx="664522" cy="64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8C128-A0C1-7890-856A-7474D4C32E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1140" y="1630570"/>
            <a:ext cx="66452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9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DB19-CC00-70F2-4D13-7AE914C2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64FF-FA82-4EF5-3242-FCE7E60A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Ecoremedy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94580-0FBA-DD08-5530-B0746BABC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C286A-52CE-4F94-5756-CEFF5F77BE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Installations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31ACCF-887B-ED63-AFD4-69BC63B17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800317"/>
              </p:ext>
            </p:extLst>
          </p:nvPr>
        </p:nvGraphicFramePr>
        <p:xfrm>
          <a:off x="449943" y="1152525"/>
          <a:ext cx="11313886" cy="132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804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2381346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1899557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  <a:gridCol w="2429329">
                  <a:extLst>
                    <a:ext uri="{9D8B030D-6E8A-4147-A177-3AD203B41FA5}">
                      <a16:colId xmlns:a16="http://schemas.microsoft.com/office/drawing/2014/main" val="25477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</a:t>
                      </a:r>
                      <a:r>
                        <a:rPr lang="en-US" err="1"/>
                        <a:t>dtpd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Built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Edmond, 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ECR-542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Derry Township, 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ECR-742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Commissioning Q1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977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8099217-4D04-8CDA-39F3-655BE55A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3887087"/>
            <a:ext cx="3335682" cy="2383032"/>
          </a:xfrm>
          <a:prstGeom prst="rect">
            <a:avLst/>
          </a:prstGeom>
        </p:spPr>
      </p:pic>
      <p:pic>
        <p:nvPicPr>
          <p:cNvPr id="1026" name="Picture 2" descr="A person in a safety vest talking to another person&#10;&#10;AI-generated content may be incorrect.">
            <a:extLst>
              <a:ext uri="{FF2B5EF4-FFF2-40B4-BE49-F238E27FC236}">
                <a16:creationId xmlns:a16="http://schemas.microsoft.com/office/drawing/2014/main" id="{AEBEF0BD-3552-9C66-395A-BF6F03A5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37082" y="3382777"/>
            <a:ext cx="3403635" cy="25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1479EB-65FB-A3B3-EDFE-0DB709394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4" y="3998595"/>
            <a:ext cx="4708526" cy="1848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3973ED-2204-E69D-36D7-DA0DE9A4B4D0}"/>
              </a:ext>
            </a:extLst>
          </p:cNvPr>
          <p:cNvSpPr txBox="1"/>
          <p:nvPr/>
        </p:nvSpPr>
        <p:spPr>
          <a:xfrm>
            <a:off x="1219581" y="3310688"/>
            <a:ext cx="302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+mj-lt"/>
                <a:cs typeface="Times New Roman" panose="02020603050405020304" pitchFamily="18" charset="0"/>
              </a:rPr>
              <a:t>Edmond, WA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E9079-0A02-FFF3-BB65-07CB5DD7F32D}"/>
              </a:ext>
            </a:extLst>
          </p:cNvPr>
          <p:cNvSpPr txBox="1"/>
          <p:nvPr/>
        </p:nvSpPr>
        <p:spPr>
          <a:xfrm>
            <a:off x="9316593" y="3310688"/>
            <a:ext cx="2552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+mj-lt"/>
                <a:cs typeface="Times New Roman" panose="02020603050405020304" pitchFamily="18" charset="0"/>
              </a:rPr>
              <a:t>Derry Township, PA</a:t>
            </a:r>
          </a:p>
        </p:txBody>
      </p:sp>
    </p:spTree>
    <p:extLst>
      <p:ext uri="{BB962C8B-B14F-4D97-AF65-F5344CB8AC3E}">
        <p14:creationId xmlns:p14="http://schemas.microsoft.com/office/powerpoint/2010/main" val="49401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15BE-D980-0CA4-2805-B57C633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Earthcare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1619E1-D244-40A7-E098-0FF704EB16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CB60F-AF5D-054C-AC35-5041A202A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Gasification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B20FD77-0A40-0318-57A8-F6A1E76A9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84" y="1571243"/>
            <a:ext cx="4198402" cy="470039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System Information</a:t>
            </a:r>
          </a:p>
          <a:p>
            <a:r>
              <a:rPr lang="en-US"/>
              <a:t>Tripple Pass drying system, gasifier system coupled with thermal oxidizer</a:t>
            </a:r>
          </a:p>
          <a:p>
            <a:r>
              <a:rPr lang="en-US"/>
              <a:t>One train size is 40 dtpd</a:t>
            </a:r>
          </a:p>
          <a:p>
            <a:r>
              <a:rPr lang="en-US"/>
              <a:t>Have facilities in the Midwest for cow manure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00C929-3CF3-6316-94CE-09AEF620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54" y="664714"/>
            <a:ext cx="6340390" cy="5907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3B0BB-65DA-1572-C467-2A381943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4" y="3618482"/>
            <a:ext cx="375546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4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BB53-5D26-0E41-A1D4-45E3C452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EPA agrees with our published research findings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DBEAB-1A2F-5EF0-2E40-0828E6D2B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30F97-E068-0B56-92C9-0D0D8603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783" y="1258844"/>
            <a:ext cx="6567341" cy="223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4D83E-3E93-9DC3-6AA0-7A46025A1A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04" t="3582" r="3612" b="3880"/>
          <a:stretch/>
        </p:blipFill>
        <p:spPr>
          <a:xfrm>
            <a:off x="620486" y="1411983"/>
            <a:ext cx="4393580" cy="460917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440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D71EB-1CCA-F271-EDD9-5B840103A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3AC0-975D-FE80-8AB3-6ED956E7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Earthcare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ACFD2-A9D1-4CB4-FCB9-90BB84A76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2E13D-70DA-8EC3-4E89-1EC651F22B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836" y="871833"/>
            <a:ext cx="8166100" cy="292100"/>
          </a:xfrm>
        </p:spPr>
        <p:txBody>
          <a:bodyPr/>
          <a:lstStyle/>
          <a:p>
            <a:r>
              <a:rPr lang="en-US"/>
              <a:t>Installations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1DEE3-B3B2-A282-3594-9E1363AC4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43" y="2761306"/>
            <a:ext cx="11313886" cy="3410893"/>
          </a:xfrm>
        </p:spPr>
        <p:txBody>
          <a:bodyPr/>
          <a:lstStyle/>
          <a:p>
            <a:r>
              <a:rPr lang="en-US"/>
              <a:t>Earthcare has other facilities under construction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BDA433-EAC7-9B36-0967-78D7D7532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301381"/>
              </p:ext>
            </p:extLst>
          </p:nvPr>
        </p:nvGraphicFramePr>
        <p:xfrm>
          <a:off x="449943" y="1177461"/>
          <a:ext cx="11313886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804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2381346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2382825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  <a:gridCol w="1946061">
                  <a:extLst>
                    <a:ext uri="{9D8B030D-6E8A-4147-A177-3AD203B41FA5}">
                      <a16:colId xmlns:a16="http://schemas.microsoft.com/office/drawing/2014/main" val="25477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</a:t>
                      </a:r>
                      <a:r>
                        <a:rPr lang="en-US" err="1"/>
                        <a:t>dtpd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Built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Bethel, PA</a:t>
                      </a:r>
                    </a:p>
                    <a:p>
                      <a:pPr marL="0" marR="0" lvl="0" indent="0" algn="l" defTabSz="4114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Merchant facility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50% sludge/biosolids</a:t>
                      </a:r>
                    </a:p>
                    <a:p>
                      <a:r>
                        <a:rPr lang="en-US"/>
                        <a:t>50% Chicken litter and other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Two trains @ 80 dtpd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5054770-E58A-E6BD-6B21-1B1BBA6E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05" y="2874027"/>
            <a:ext cx="5532335" cy="358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88663-2CE0-3609-26A0-4C398195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1" y="3164010"/>
            <a:ext cx="2377646" cy="3164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DAD72-4361-6CAA-46C1-7FF18EE50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28" y="3195412"/>
            <a:ext cx="3439007" cy="29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1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AFF0-54F2-7039-FE11-6BA512F0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Pyrocal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1D2D4-BA90-1F50-4EE0-3072D9D01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B798E-AB49-CA16-1E98-53BC421A2A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Gasification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429165-6B0F-05E0-4B28-7F8BA7014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84" y="1571243"/>
            <a:ext cx="4198402" cy="4700397"/>
          </a:xfrm>
        </p:spPr>
        <p:txBody>
          <a:bodyPr/>
          <a:lstStyle/>
          <a:p>
            <a:r>
              <a:rPr lang="en-US" b="1"/>
              <a:t>Australia-Based </a:t>
            </a:r>
          </a:p>
          <a:p>
            <a:r>
              <a:rPr lang="en-US"/>
              <a:t>Drying and pyrolysis system coupled with thermal oxidation</a:t>
            </a:r>
          </a:p>
          <a:p>
            <a:r>
              <a:rPr lang="en-US"/>
              <a:t>Started in 2016</a:t>
            </a:r>
          </a:p>
          <a:p>
            <a:r>
              <a:rPr lang="en-US"/>
              <a:t>First installation is Logan Water (Australia) in 2022 with new generation in 2023</a:t>
            </a:r>
          </a:p>
          <a:p>
            <a:r>
              <a:rPr lang="en-US" err="1"/>
              <a:t>Pyrocal</a:t>
            </a:r>
            <a:r>
              <a:rPr lang="en-US"/>
              <a:t> offers two (2) difference size</a:t>
            </a:r>
          </a:p>
          <a:p>
            <a:pPr lvl="1"/>
            <a:r>
              <a:rPr lang="en-US"/>
              <a:t>CCT-12 (Up to ~1,300 dry tons/year)</a:t>
            </a:r>
          </a:p>
          <a:p>
            <a:pPr lvl="1"/>
            <a:r>
              <a:rPr lang="en-US"/>
              <a:t>CCT-20 (Up to ~3,800 dry tons/year)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A86FB-B44F-16EC-202E-3EF74C48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769" y="106379"/>
            <a:ext cx="6660333" cy="2621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84453A-F9CC-1C9E-0D48-E476D883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054" y="3143571"/>
            <a:ext cx="6618048" cy="30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17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CD4BF-2029-DFA3-50A5-8FCD2463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F65C-19A5-D283-8490-901362F8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Pyrocal</a:t>
            </a:r>
            <a:r>
              <a:rPr lang="en-US"/>
              <a:t> (Gasification)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13F84-1EA4-D6B4-0AB5-28660A122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E9362-A69D-E402-C544-F408E2B26B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System Information and Installations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B2085-8772-DD91-9B14-FE8D2400C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951" y="2799933"/>
            <a:ext cx="11143343" cy="381000"/>
          </a:xfrm>
        </p:spPr>
        <p:txBody>
          <a:bodyPr/>
          <a:lstStyle/>
          <a:p>
            <a:pPr marL="0" indent="0">
              <a:buNone/>
            </a:pPr>
            <a:r>
              <a:rPr lang="en-US" err="1"/>
              <a:t>Pyrocal</a:t>
            </a:r>
            <a:r>
              <a:rPr lang="en-US"/>
              <a:t> has eight (8) more installations operational since 2014 and later, treating rice hull, walnuts etc.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FA6B0D-2D33-A02A-A99E-D861DC235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04027"/>
              </p:ext>
            </p:extLst>
          </p:nvPr>
        </p:nvGraphicFramePr>
        <p:xfrm>
          <a:off x="513951" y="1258661"/>
          <a:ext cx="11313886" cy="154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804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2381346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2382825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  <a:gridCol w="1946061">
                  <a:extLst>
                    <a:ext uri="{9D8B030D-6E8A-4147-A177-3AD203B41FA5}">
                      <a16:colId xmlns:a16="http://schemas.microsoft.com/office/drawing/2014/main" val="25477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</a:t>
                      </a:r>
                      <a:r>
                        <a:rPr lang="en-US" err="1"/>
                        <a:t>dtpd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Built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Loganholme, Australia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2xCCT20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~32.0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2019 – Stable in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Victoria, Canada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CCT20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~16.0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2026/2027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Under Construction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9775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7103357-5778-C6A3-8D56-FDD7B05FD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3" y="3512815"/>
            <a:ext cx="3746376" cy="270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5D791-2E57-2649-3EF4-2AD19F6B2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93" y="3637287"/>
            <a:ext cx="3141014" cy="2451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29BF3-F59F-E28B-FE38-04DE8477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21" y="3622020"/>
            <a:ext cx="4081666" cy="25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7CC6-2659-03B0-8F06-088E9873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01E449-1DF4-4DAD-F5D6-2DD4A2B60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66" y="2898287"/>
            <a:ext cx="5372100" cy="409575"/>
          </a:xfrm>
        </p:spPr>
        <p:txBody>
          <a:bodyPr/>
          <a:lstStyle/>
          <a:p>
            <a:r>
              <a:rPr lang="en-US" sz="2000" err="1"/>
              <a:t>Pyreg</a:t>
            </a:r>
            <a:endParaRPr lang="en-US" sz="2000"/>
          </a:p>
          <a:p>
            <a:r>
              <a:rPr lang="en-US" sz="2000" err="1"/>
              <a:t>AquaGreen</a:t>
            </a:r>
            <a:r>
              <a:rPr lang="en-US" sz="2000"/>
              <a:t> </a:t>
            </a:r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3F01B1-83B4-DCBC-38A2-F555DBCC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Pyrolysis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BE9F7-D497-DA72-6F1F-22FFA42B66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8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C3AC-5B1C-A178-8BE5-5F30282D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Pyreg</a:t>
            </a:r>
            <a:r>
              <a:rPr lang="en-US"/>
              <a:t> (Pyrolysis)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9F19C-5F2F-EEA2-B89F-015973F0A0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94B38E89-FCED-CD8C-29F6-088E9A3C7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5"/>
          <a:stretch>
            <a:fillRect/>
          </a:stretch>
        </p:blipFill>
        <p:spPr bwMode="auto">
          <a:xfrm>
            <a:off x="5906560" y="490474"/>
            <a:ext cx="6170079" cy="545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B976069-A5BD-97D8-8BD0-D6866181A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84" y="1303698"/>
            <a:ext cx="4458868" cy="5209877"/>
          </a:xfrm>
        </p:spPr>
        <p:txBody>
          <a:bodyPr/>
          <a:lstStyle/>
          <a:p>
            <a:r>
              <a:rPr lang="en-US"/>
              <a:t>Pyrolysis coupled with thermal oxidizer</a:t>
            </a:r>
          </a:p>
          <a:p>
            <a:r>
              <a:rPr lang="en-US"/>
              <a:t>German company: opened offices in </a:t>
            </a:r>
            <a:r>
              <a:rPr lang="en-US" b="1"/>
              <a:t>Maine</a:t>
            </a:r>
          </a:p>
          <a:p>
            <a:r>
              <a:rPr lang="en-US" err="1"/>
              <a:t>Pyreg</a:t>
            </a:r>
            <a:r>
              <a:rPr lang="en-US"/>
              <a:t> system can be configured with different dryers, </a:t>
            </a:r>
            <a:r>
              <a:rPr lang="en-US" b="1">
                <a:solidFill>
                  <a:schemeClr val="tx2"/>
                </a:solidFill>
              </a:rPr>
              <a:t>but recently coupled with belt dryer (Stella) and Berlie Falco as EPC from Quebec. </a:t>
            </a:r>
          </a:p>
          <a:p>
            <a:r>
              <a:rPr lang="en-US" err="1"/>
              <a:t>Pyrolyzer</a:t>
            </a:r>
            <a:r>
              <a:rPr lang="en-US"/>
              <a:t> operates between 500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/>
              <a:t>F to 1,200 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/>
              <a:t>F and residence time between 5 to 30 minutes </a:t>
            </a:r>
          </a:p>
          <a:p>
            <a:r>
              <a:rPr lang="en-US"/>
              <a:t>Two (2) sizes offering</a:t>
            </a:r>
          </a:p>
          <a:p>
            <a:pPr lvl="1"/>
            <a:r>
              <a:rPr lang="en-US"/>
              <a:t>PX-500 (up to 1,000 dry tons annually) = 2.7 </a:t>
            </a:r>
            <a:r>
              <a:rPr lang="en-US" err="1"/>
              <a:t>dtpd</a:t>
            </a:r>
            <a:endParaRPr lang="en-US"/>
          </a:p>
          <a:p>
            <a:pPr lvl="1"/>
            <a:r>
              <a:rPr lang="en-US"/>
              <a:t>PX-1500 (up to 3,000 dry tons annually) = 8.2 </a:t>
            </a:r>
            <a:r>
              <a:rPr lang="en-US" err="1"/>
              <a:t>dtpd</a:t>
            </a:r>
            <a:endParaRPr lang="en-US"/>
          </a:p>
          <a:p>
            <a:r>
              <a:rPr lang="en-US"/>
              <a:t>Energy recovery as hot water at 205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º</a:t>
            </a:r>
            <a:r>
              <a:rPr lang="en-US"/>
              <a:t>F</a:t>
            </a:r>
          </a:p>
          <a:p>
            <a:r>
              <a:rPr lang="en-US"/>
              <a:t>PFAS and other contaminants of concerns (CECs) removal</a:t>
            </a:r>
          </a:p>
          <a:p>
            <a:r>
              <a:rPr lang="en-US"/>
              <a:t>Automated system control for Pyrolysis system</a:t>
            </a:r>
          </a:p>
          <a:p>
            <a:r>
              <a:rPr lang="en-US"/>
              <a:t>Zero production of tars or bio-oil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D3115-A690-94E1-FC29-47199D5E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143" y="3704952"/>
            <a:ext cx="3312412" cy="18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0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81768-7282-EF03-3BE4-B815A3D7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2CF7-52D9-D8F0-D566-AFA2A422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Pyreg</a:t>
            </a:r>
            <a:r>
              <a:rPr lang="en-US"/>
              <a:t> System installations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ED060-2FEE-4617-F447-9A4D7427C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DA872-59A2-DA57-2CEE-635DCEBA3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43" y="6165759"/>
            <a:ext cx="11292114" cy="610362"/>
          </a:xfrm>
        </p:spPr>
        <p:txBody>
          <a:bodyPr/>
          <a:lstStyle/>
          <a:p>
            <a:r>
              <a:rPr lang="en-US"/>
              <a:t>PX-750 is no longer in the equipment list provided by </a:t>
            </a:r>
            <a:r>
              <a:rPr lang="en-US" err="1"/>
              <a:t>Pyreg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0A5C11-8C2D-1AE6-ABF5-192118176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373573"/>
              </p:ext>
            </p:extLst>
          </p:nvPr>
        </p:nvGraphicFramePr>
        <p:xfrm>
          <a:off x="620486" y="853440"/>
          <a:ext cx="11313886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804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2381346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2382825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  <a:gridCol w="1946061">
                  <a:extLst>
                    <a:ext uri="{9D8B030D-6E8A-4147-A177-3AD203B41FA5}">
                      <a16:colId xmlns:a16="http://schemas.microsoft.com/office/drawing/2014/main" val="25477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</a:t>
                      </a:r>
                      <a:r>
                        <a:rPr lang="en-US" err="1"/>
                        <a:t>dtpd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Built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Ephrata, 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114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Under Commissioning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4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Silicon Valley Water Commission, 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2017-2022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Replaced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0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Tabor, Czech Republic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Q4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Under Commissioning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Sydney, Australia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 PX-1500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~11.5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Q1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Under Construction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9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Kleve,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Commissioned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04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Lorsbach,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Commissioned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334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Trutnov</a:t>
                      </a:r>
                      <a:r>
                        <a:rPr lang="en-US"/>
                        <a:t>, Czech Republic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Commissioned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8270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Hammenhog</a:t>
                      </a:r>
                      <a:r>
                        <a:rPr lang="en-US"/>
                        <a:t>, Sweden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Commissioned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Homburg,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Commissioned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139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Unkel,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PX-500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Commissioned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989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464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907E1-9F10-421A-F498-DC05642E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Pyreg</a:t>
            </a:r>
            <a:r>
              <a:rPr lang="en-US"/>
              <a:t> Installations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00D0D-3143-C9E8-C432-CDBCD498A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6729D5-3A3F-7F25-1DF1-D3FE0105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14" y="2602306"/>
            <a:ext cx="5293259" cy="3969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7ACFC-02FA-92F0-0740-70D8B5D8A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5" y="3586772"/>
            <a:ext cx="3715268" cy="276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11078-7EF3-E92F-79EC-68520269C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156" y="971966"/>
            <a:ext cx="3917459" cy="2531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B72BDD-7361-46BC-7522-BCF28B9742CB}"/>
              </a:ext>
            </a:extLst>
          </p:cNvPr>
          <p:cNvSpPr txBox="1"/>
          <p:nvPr/>
        </p:nvSpPr>
        <p:spPr>
          <a:xfrm>
            <a:off x="4572000" y="3090446"/>
            <a:ext cx="1926810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  <a:latin typeface="+mj-lt"/>
              </a:rPr>
              <a:t>Lorsbach, 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69009-14A7-994F-3D67-16F29A13847E}"/>
              </a:ext>
            </a:extLst>
          </p:cNvPr>
          <p:cNvSpPr txBox="1"/>
          <p:nvPr/>
        </p:nvSpPr>
        <p:spPr>
          <a:xfrm>
            <a:off x="947777" y="5949950"/>
            <a:ext cx="155170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  <a:latin typeface="+mj-lt"/>
              </a:rPr>
              <a:t>Kleve, Germany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33D476-02A7-0ECA-1244-53B21ABEE2F7}"/>
              </a:ext>
            </a:extLst>
          </p:cNvPr>
          <p:cNvSpPr txBox="1"/>
          <p:nvPr/>
        </p:nvSpPr>
        <p:spPr>
          <a:xfrm>
            <a:off x="8483621" y="6093666"/>
            <a:ext cx="1707840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>
                <a:latin typeface="+mj-lt"/>
              </a:rPr>
              <a:t>Silicon Valley, CA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6B603F-0185-938A-89C5-267C6D360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936" y="95627"/>
            <a:ext cx="3992578" cy="29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12EB-53F4-D15E-535D-73A6CB28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Aquagreen</a:t>
            </a:r>
            <a:r>
              <a:rPr lang="en-US"/>
              <a:t> (Pyrolysis)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8AD34-3640-83FF-A502-9873B1DC8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3982D-123E-487F-E62E-7EECA2D66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83" y="1571243"/>
            <a:ext cx="4440927" cy="4700397"/>
          </a:xfrm>
        </p:spPr>
        <p:txBody>
          <a:bodyPr/>
          <a:lstStyle/>
          <a:p>
            <a:r>
              <a:rPr lang="en-US" sz="1400"/>
              <a:t>Danish/Denmark based company – </a:t>
            </a:r>
            <a:r>
              <a:rPr lang="en-US" sz="1400" b="1">
                <a:solidFill>
                  <a:schemeClr val="tx2"/>
                </a:solidFill>
              </a:rPr>
              <a:t>Represented by Alfa Laval in the USA</a:t>
            </a:r>
          </a:p>
          <a:p>
            <a:r>
              <a:rPr lang="en-US" sz="1400"/>
              <a:t>Steam drying and pyrolysis coupled with thermal oxidation</a:t>
            </a:r>
          </a:p>
          <a:p>
            <a:r>
              <a:rPr lang="en-US" sz="1400"/>
              <a:t>Started 2016, offering commercial systems since 2020</a:t>
            </a:r>
          </a:p>
          <a:p>
            <a:r>
              <a:rPr lang="en-US" sz="1400"/>
              <a:t>Superheated steam drying (248-392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400"/>
              <a:t>F) for 2 hours</a:t>
            </a:r>
          </a:p>
          <a:p>
            <a:r>
              <a:rPr lang="en-US" sz="1400"/>
              <a:t>Pyrolysis at 1,200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400"/>
              <a:t>F for 20 minutes</a:t>
            </a:r>
          </a:p>
          <a:p>
            <a:r>
              <a:rPr lang="en-US" sz="1400"/>
              <a:t>Two system (HECLA) sizes available for pyrolysis</a:t>
            </a:r>
          </a:p>
          <a:p>
            <a:pPr lvl="1"/>
            <a:r>
              <a:rPr lang="en-US" sz="1100"/>
              <a:t>Series 1000 </a:t>
            </a:r>
            <a:r>
              <a:rPr lang="en-US" sz="1100">
                <a:sym typeface="Wingdings" panose="05000000000000000000" pitchFamily="2" charset="2"/>
              </a:rPr>
              <a:t> ~2.6 dtpd</a:t>
            </a:r>
            <a:endParaRPr lang="en-US" sz="1100"/>
          </a:p>
          <a:p>
            <a:pPr lvl="1"/>
            <a:r>
              <a:rPr lang="en-US" sz="1100"/>
              <a:t>Series 1500 </a:t>
            </a:r>
            <a:r>
              <a:rPr lang="en-US" sz="1100">
                <a:sym typeface="Wingdings" panose="05000000000000000000" pitchFamily="2" charset="2"/>
              </a:rPr>
              <a:t>  ~4 dtpd. </a:t>
            </a:r>
            <a:endParaRPr lang="en-US" sz="1100"/>
          </a:p>
          <a:p>
            <a:r>
              <a:rPr lang="en-US" sz="1400"/>
              <a:t>Recover thermal energy as hot water (~160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400"/>
              <a:t>F)</a:t>
            </a:r>
          </a:p>
          <a:p>
            <a:r>
              <a:rPr lang="en-US" sz="1400"/>
              <a:t>Potential to be Autogenous </a:t>
            </a:r>
          </a:p>
          <a:p>
            <a:r>
              <a:rPr lang="en-US" sz="1400"/>
              <a:t>Eliminate PFAS, Pharmaceuticals, microplastics and PAHs</a:t>
            </a:r>
          </a:p>
          <a:p>
            <a:r>
              <a:rPr lang="en-US" sz="1400"/>
              <a:t>Natural gas or liquid petroleum gas (LPG) is required for start-up</a:t>
            </a:r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FB883D-E136-EFD6-16AB-4F0FB632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37" y="2693939"/>
            <a:ext cx="6711740" cy="3819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CBEE2-27E1-8BBA-B18A-AEF4BFF6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8034"/>
            <a:ext cx="4946643" cy="24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7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98BA-E505-C8F9-4D28-3B2DFA54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HECLA Configuration/Operation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748C9-27E0-E9F1-BF77-98B84DA24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C82FF-79B5-4D2B-967A-071AF3F9A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E81DC-F22E-DFD7-2381-AE88EF016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182785" cy="4581525"/>
          </a:xfrm>
        </p:spPr>
        <p:txBody>
          <a:bodyPr/>
          <a:lstStyle/>
          <a:p>
            <a:endParaRPr lang="en-US"/>
          </a:p>
          <a:p>
            <a:pPr marL="0" indent="0">
              <a:buNone/>
            </a:pPr>
            <a:r>
              <a:rPr lang="en-US" b="1"/>
              <a:t>1</a:t>
            </a:r>
            <a:r>
              <a:rPr lang="en-US"/>
              <a:t>: You feed biosolids – digested or not, 18+% dry matter into the dryer</a:t>
            </a:r>
          </a:p>
          <a:p>
            <a:pPr marL="0" indent="0">
              <a:buNone/>
            </a:pPr>
            <a:r>
              <a:rPr lang="en-US" b="1"/>
              <a:t>2</a:t>
            </a:r>
            <a:r>
              <a:rPr lang="en-US"/>
              <a:t>: You dry biosolids with super-heated steam at 120 - 200</a:t>
            </a:r>
            <a:r>
              <a:rPr lang="en-US" baseline="50000"/>
              <a:t>o</a:t>
            </a:r>
            <a:r>
              <a:rPr lang="en-US"/>
              <a:t>C/ 250 - 400</a:t>
            </a:r>
            <a:r>
              <a:rPr lang="en-US" baseline="50000"/>
              <a:t>o</a:t>
            </a:r>
            <a:r>
              <a:rPr lang="en-US"/>
              <a:t>F for 2 hours</a:t>
            </a:r>
          </a:p>
          <a:p>
            <a:pPr marL="0" indent="0">
              <a:buNone/>
            </a:pPr>
            <a:r>
              <a:rPr lang="en-US" b="1"/>
              <a:t>3</a:t>
            </a:r>
            <a:r>
              <a:rPr lang="en-US"/>
              <a:t>: You condense excess steam</a:t>
            </a:r>
          </a:p>
          <a:p>
            <a:pPr marL="0" indent="0">
              <a:buNone/>
            </a:pPr>
            <a:r>
              <a:rPr lang="en-US" b="1"/>
              <a:t>4</a:t>
            </a:r>
            <a:r>
              <a:rPr lang="en-US"/>
              <a:t>: You pyrolyze at 650</a:t>
            </a:r>
            <a:r>
              <a:rPr lang="en-US" baseline="50000"/>
              <a:t>o</a:t>
            </a:r>
            <a:r>
              <a:rPr lang="en-US"/>
              <a:t>C / 1,200</a:t>
            </a:r>
            <a:r>
              <a:rPr lang="en-US" baseline="50000"/>
              <a:t>o</a:t>
            </a:r>
            <a:r>
              <a:rPr lang="en-US"/>
              <a:t>F for 10 minutes</a:t>
            </a:r>
          </a:p>
          <a:p>
            <a:pPr marL="0" indent="0">
              <a:buNone/>
            </a:pPr>
            <a:r>
              <a:rPr lang="en-US" b="1"/>
              <a:t>5</a:t>
            </a:r>
            <a:r>
              <a:rPr lang="en-US"/>
              <a:t>: You combust the pyrolysis gas at 900</a:t>
            </a:r>
            <a:r>
              <a:rPr lang="en-US" baseline="50000"/>
              <a:t>o</a:t>
            </a:r>
            <a:r>
              <a:rPr lang="en-US"/>
              <a:t>C/ 1650</a:t>
            </a:r>
            <a:r>
              <a:rPr lang="en-US" baseline="50000"/>
              <a:t>o</a:t>
            </a:r>
            <a:r>
              <a:rPr lang="en-US"/>
              <a:t>F</a:t>
            </a:r>
          </a:p>
          <a:p>
            <a:pPr marL="0" indent="0">
              <a:buNone/>
            </a:pPr>
            <a:r>
              <a:rPr lang="en-US" b="1"/>
              <a:t>6</a:t>
            </a:r>
            <a:r>
              <a:rPr lang="en-US"/>
              <a:t>: Your end-product is biosolids biochar</a:t>
            </a:r>
          </a:p>
          <a:p>
            <a:pPr marL="0" indent="0">
              <a:buNone/>
            </a:pPr>
            <a:r>
              <a:rPr lang="en-US" b="1"/>
              <a:t>7</a:t>
            </a:r>
            <a:r>
              <a:rPr lang="en-US"/>
              <a:t>: You treat the flue gas in the wet scrubber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86897-C642-2708-1168-B135BA1C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11" y="14771"/>
            <a:ext cx="5623053" cy="346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F913F-28B0-EA1A-C60C-9FB55871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702" y="3497033"/>
            <a:ext cx="4331603" cy="32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7EB6-906C-9417-3436-D138DB1B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5F4A-BA84-58F9-03F1-E2002402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Aquagreen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C817D-B770-B3C6-B8FE-9D02CE88C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9157CD-B690-FB0B-6D93-BFD807290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09408"/>
              </p:ext>
            </p:extLst>
          </p:nvPr>
        </p:nvGraphicFramePr>
        <p:xfrm>
          <a:off x="157591" y="889000"/>
          <a:ext cx="8695890" cy="302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3276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1484768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1131683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  <a:gridCol w="1611517">
                  <a:extLst>
                    <a:ext uri="{9D8B030D-6E8A-4147-A177-3AD203B41FA5}">
                      <a16:colId xmlns:a16="http://schemas.microsoft.com/office/drawing/2014/main" val="25477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</a:t>
                      </a:r>
                      <a:r>
                        <a:rPr lang="en-US" err="1"/>
                        <a:t>dtpd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Built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Odsherred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Forsyning</a:t>
                      </a:r>
                      <a:r>
                        <a:rPr lang="en-US"/>
                        <a:t> (Denmark)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Operational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Vandcenter</a:t>
                      </a:r>
                      <a:r>
                        <a:rPr lang="en-US"/>
                        <a:t> SYD (Denmark)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9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Lemvig Vand (Denmark)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Operational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04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Tarnby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Forsyning</a:t>
                      </a:r>
                      <a:r>
                        <a:rPr lang="en-US"/>
                        <a:t> (Denmark)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Operational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334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VASYD</a:t>
                      </a:r>
                      <a:r>
                        <a:rPr lang="en-US"/>
                        <a:t> (Sweden)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Operational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99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Roslagsvatten</a:t>
                      </a:r>
                      <a:r>
                        <a:rPr lang="en-US"/>
                        <a:t> (Sweden)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HECLA 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Q1 2026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Under Commissioning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88611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81913F9-26AA-A457-7884-88B34438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4" y="4146409"/>
            <a:ext cx="5641946" cy="2115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A3986-DCF6-5934-D6AA-7D2758F7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46409"/>
            <a:ext cx="5712471" cy="2115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1373D-1AD8-6042-85E5-8D4D70519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947" y="-26206"/>
            <a:ext cx="2910348" cy="14158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260A0E-3C49-F9E3-3A54-20D9B143D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947" y="1380592"/>
            <a:ext cx="2910348" cy="1415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DCB612-5456-52DF-AD64-C65F98C22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787" y="2751460"/>
            <a:ext cx="2727911" cy="14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07D78-F372-95F0-CB1D-0975884AE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A134-88E2-6A49-FBC4-C7C11EF0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236CB-9C55-265E-5140-B3AC23F27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CD395-E5B0-5A8B-2962-1102A349B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10961914" cy="4581525"/>
          </a:xfrm>
        </p:spPr>
        <p:txBody>
          <a:bodyPr/>
          <a:lstStyle/>
          <a:p>
            <a:r>
              <a:rPr lang="en-US" sz="2000" dirty="0"/>
              <a:t>SCWO Technology Update</a:t>
            </a:r>
          </a:p>
          <a:p>
            <a:r>
              <a:rPr lang="en-US" sz="2000" dirty="0"/>
              <a:t>Gasification Technology Update</a:t>
            </a:r>
          </a:p>
          <a:p>
            <a:r>
              <a:rPr lang="en-US" sz="2000" dirty="0"/>
              <a:t>Pyrolysis Technology Update</a:t>
            </a:r>
          </a:p>
          <a:p>
            <a:r>
              <a:rPr lang="en-US" sz="2000" dirty="0"/>
              <a:t>Full Scale Capacity Comparison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2DFFB4-E792-C00D-47AF-3381565C6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5E76C-4727-848A-6B78-04AD3A47E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61" b="33194"/>
          <a:stretch>
            <a:fillRect/>
          </a:stretch>
        </p:blipFill>
        <p:spPr>
          <a:xfrm>
            <a:off x="6662085" y="824130"/>
            <a:ext cx="5143500" cy="339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C78CC2-98B7-AAA5-F8CA-529166708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15" y="3646240"/>
            <a:ext cx="3334801" cy="238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347B9-C1E0-6E87-A02A-A3B04E83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287" y="3341413"/>
            <a:ext cx="3993226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3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E255D-B5EF-76E2-980C-1CCCE48E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15F13F-A84E-A223-4075-1E5BCD87A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66" y="2898287"/>
            <a:ext cx="5372100" cy="409575"/>
          </a:xfrm>
        </p:spPr>
        <p:txBody>
          <a:bodyPr/>
          <a:lstStyle/>
          <a:p>
            <a:r>
              <a:rPr lang="en-US" sz="2000"/>
              <a:t>SCWO</a:t>
            </a:r>
          </a:p>
          <a:p>
            <a:r>
              <a:rPr lang="en-US" sz="2000"/>
              <a:t>Gasification </a:t>
            </a:r>
          </a:p>
          <a:p>
            <a:r>
              <a:rPr lang="en-US" sz="2000"/>
              <a:t>Pyrolysis </a:t>
            </a:r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E388E-A52F-FD63-4323-19FAC57D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Capacity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A9648-2027-8E88-4595-F3DFDD3596F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665A-E8F6-83AB-1F97-BA7202DEC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198C-A010-C4C9-3DD2-DD2A49C7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Solids Production based on Annual Average Influent 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C49A5-E77F-46A0-8A27-9C9AD099D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2861E2-9668-51FE-5681-A850169A1FF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12799761"/>
              </p:ext>
            </p:extLst>
          </p:nvPr>
        </p:nvGraphicFramePr>
        <p:xfrm>
          <a:off x="92467" y="1140430"/>
          <a:ext cx="11866652" cy="5431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51911FD-7C6C-FB56-129B-6B7F64AFA007}"/>
              </a:ext>
            </a:extLst>
          </p:cNvPr>
          <p:cNvSpPr txBox="1"/>
          <p:nvPr/>
        </p:nvSpPr>
        <p:spPr>
          <a:xfrm>
            <a:off x="1931542" y="1467883"/>
            <a:ext cx="1972638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l"/>
            <a:r>
              <a:rPr lang="en-US" sz="1200" b="1" u="sng">
                <a:solidFill>
                  <a:srgbClr val="404040"/>
                </a:solidFill>
                <a:latin typeface="+mj-lt"/>
              </a:rPr>
              <a:t>Influent Characteristics:</a:t>
            </a:r>
          </a:p>
          <a:p>
            <a:pPr algn="l"/>
            <a:r>
              <a:rPr lang="en-US" sz="1200">
                <a:solidFill>
                  <a:srgbClr val="404040"/>
                </a:solidFill>
                <a:latin typeface="+mj-lt"/>
              </a:rPr>
              <a:t>250 mg/L BOD</a:t>
            </a:r>
          </a:p>
          <a:p>
            <a:pPr algn="l"/>
            <a:r>
              <a:rPr lang="en-US" sz="1200">
                <a:solidFill>
                  <a:srgbClr val="404040"/>
                </a:solidFill>
                <a:latin typeface="+mj-lt"/>
              </a:rPr>
              <a:t>250 mg/L TSS</a:t>
            </a:r>
          </a:p>
          <a:p>
            <a:pPr algn="l"/>
            <a:r>
              <a:rPr lang="en-US" sz="1200">
                <a:solidFill>
                  <a:srgbClr val="404040"/>
                </a:solidFill>
                <a:latin typeface="+mj-lt"/>
              </a:rPr>
              <a:t>10 day Aerobic SRT</a:t>
            </a:r>
          </a:p>
        </p:txBody>
      </p:sp>
    </p:spTree>
    <p:extLst>
      <p:ext uri="{BB962C8B-B14F-4D97-AF65-F5344CB8AC3E}">
        <p14:creationId xmlns:p14="http://schemas.microsoft.com/office/powerpoint/2010/main" val="1912940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923BA-7471-00F0-E39D-BCC4A29C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E8B7-7FD7-D42B-0181-D3CF67BB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Current Capacity of PFAS Removal Technologies from Biosolids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2F93A-4870-D284-37AB-ADEF467AE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B2861E2-9668-51FE-5681-A850169A1F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071209"/>
              </p:ext>
            </p:extLst>
          </p:nvPr>
        </p:nvGraphicFramePr>
        <p:xfrm>
          <a:off x="620486" y="1238250"/>
          <a:ext cx="10961914" cy="5130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530D30A-566A-937D-A8FB-EC7C04DE00C0}"/>
              </a:ext>
            </a:extLst>
          </p:cNvPr>
          <p:cNvSpPr txBox="1"/>
          <p:nvPr/>
        </p:nvSpPr>
        <p:spPr>
          <a:xfrm rot="18884899">
            <a:off x="4670773" y="3116612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Gasification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48BF4-BABB-E50A-E083-70FD80928C23}"/>
              </a:ext>
            </a:extLst>
          </p:cNvPr>
          <p:cNvSpPr txBox="1"/>
          <p:nvPr/>
        </p:nvSpPr>
        <p:spPr>
          <a:xfrm rot="18884899">
            <a:off x="3765411" y="3675346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Pyrolysis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23629-F32B-5544-ECD6-13E701817751}"/>
              </a:ext>
            </a:extLst>
          </p:cNvPr>
          <p:cNvSpPr txBox="1"/>
          <p:nvPr/>
        </p:nvSpPr>
        <p:spPr>
          <a:xfrm rot="18884899">
            <a:off x="2860051" y="3961567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SCWO</a:t>
            </a:r>
          </a:p>
        </p:txBody>
      </p:sp>
    </p:spTree>
    <p:extLst>
      <p:ext uri="{BB962C8B-B14F-4D97-AF65-F5344CB8AC3E}">
        <p14:creationId xmlns:p14="http://schemas.microsoft.com/office/powerpoint/2010/main" val="3181530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39C04-6BB4-7138-8AF0-D41E580CF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90F5E3-A878-4D9A-AB8C-EAB2D1D99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760320"/>
              </p:ext>
            </p:extLst>
          </p:nvPr>
        </p:nvGraphicFramePr>
        <p:xfrm>
          <a:off x="697999" y="1469205"/>
          <a:ext cx="11127556" cy="486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1CD7CB2-686C-F9CF-CB32-35D04563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Current Capacity of PFAS Removal Technologies from Biosolids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497DAB-4C86-D7E7-2065-A3F6FDF34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A3926-2071-74AB-9CE6-C6A38C17B297}"/>
              </a:ext>
            </a:extLst>
          </p:cNvPr>
          <p:cNvSpPr txBox="1"/>
          <p:nvPr/>
        </p:nvSpPr>
        <p:spPr>
          <a:xfrm rot="18884899">
            <a:off x="6643411" y="1006087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Gasification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2B263-7CEF-695E-901F-2C13E8F5D4CA}"/>
              </a:ext>
            </a:extLst>
          </p:cNvPr>
          <p:cNvSpPr txBox="1"/>
          <p:nvPr/>
        </p:nvSpPr>
        <p:spPr>
          <a:xfrm rot="18884899">
            <a:off x="5162697" y="3541782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Pyrolysis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699FF-87F7-5A54-4361-3D3B71ED8E55}"/>
              </a:ext>
            </a:extLst>
          </p:cNvPr>
          <p:cNvSpPr txBox="1"/>
          <p:nvPr/>
        </p:nvSpPr>
        <p:spPr>
          <a:xfrm rot="18884899">
            <a:off x="3599790" y="3541782"/>
            <a:ext cx="12378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>
                <a:solidFill>
                  <a:srgbClr val="404040"/>
                </a:solidFill>
                <a:latin typeface="+mj-lt"/>
              </a:rPr>
              <a:t>SCWO</a:t>
            </a:r>
          </a:p>
        </p:txBody>
      </p:sp>
    </p:spTree>
    <p:extLst>
      <p:ext uri="{BB962C8B-B14F-4D97-AF65-F5344CB8AC3E}">
        <p14:creationId xmlns:p14="http://schemas.microsoft.com/office/powerpoint/2010/main" val="93169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57FF-C5C4-8C16-D08D-9540867F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Capacity of PFAS Removal Technologies from Biosolids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DDD0C6-991B-EA8A-D447-B2795BC04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B3322A-5730-D2EC-4AC6-CEAC692304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1695D-2968-03E4-46E1-340167B16E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80 to 120 </a:t>
            </a:r>
            <a:r>
              <a:rPr lang="en-US" b="1" err="1"/>
              <a:t>mgd</a:t>
            </a:r>
            <a:endParaRPr lang="en-US" b="1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5.5 to 80 </a:t>
            </a:r>
            <a:r>
              <a:rPr lang="en-US" b="1" err="1"/>
              <a:t>dtpd</a:t>
            </a:r>
            <a:endParaRPr lang="en-US" b="1"/>
          </a:p>
          <a:p>
            <a:endParaRPr lang="en-US"/>
          </a:p>
          <a:p>
            <a:r>
              <a:rPr lang="en-US"/>
              <a:t>Largest available capacity units</a:t>
            </a:r>
          </a:p>
          <a:p>
            <a:r>
              <a:rPr lang="en-US"/>
              <a:t>Overall 80% to 99% PFAS removal</a:t>
            </a:r>
          </a:p>
          <a:p>
            <a:r>
              <a:rPr lang="en-US"/>
              <a:t>Complete PFAS destruction/ removal from residual solids</a:t>
            </a:r>
          </a:p>
          <a:p>
            <a:r>
              <a:rPr lang="en-US"/>
              <a:t>Needs dewatering and drying</a:t>
            </a:r>
          </a:p>
          <a:p>
            <a:r>
              <a:rPr lang="en-US"/>
              <a:t>Multiple complicated systems similar to rotary drum dryer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8B9504-9AB4-9A73-1766-38AA8B0FA5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395173"/>
          </a:solidFill>
        </p:spPr>
        <p:txBody>
          <a:bodyPr/>
          <a:lstStyle/>
          <a:p>
            <a:r>
              <a:rPr lang="en-US"/>
              <a:t>Gasification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CC4F4-58EE-1000-761D-D3A472BF1A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10 to 20 </a:t>
            </a:r>
            <a:r>
              <a:rPr lang="en-US" b="1" err="1"/>
              <a:t>mgd</a:t>
            </a:r>
            <a:endParaRPr lang="en-US" b="1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 to 11.5 </a:t>
            </a:r>
            <a:r>
              <a:rPr lang="en-US" b="1" err="1"/>
              <a:t>dtpd</a:t>
            </a:r>
            <a:endParaRPr lang="en-US" b="1"/>
          </a:p>
          <a:p>
            <a:pPr marL="0" indent="0" algn="ctr">
              <a:buNone/>
            </a:pPr>
            <a:endParaRPr lang="en-US"/>
          </a:p>
          <a:p>
            <a:r>
              <a:rPr lang="en-US"/>
              <a:t> Smaller capacity units</a:t>
            </a:r>
          </a:p>
          <a:p>
            <a:r>
              <a:rPr lang="en-US"/>
              <a:t>Overall 80% to 99% PFAS removal</a:t>
            </a:r>
          </a:p>
          <a:p>
            <a:r>
              <a:rPr lang="en-US"/>
              <a:t>Complete PFAS destruction/ removal from residual solids</a:t>
            </a:r>
          </a:p>
          <a:p>
            <a:r>
              <a:rPr lang="en-US"/>
              <a:t>Needs dewatering and drying (belt dryer/stream or paddle dryer)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23BAEA-3D5F-4AE8-0DB9-5624A0D905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solidFill>
            <a:srgbClr val="395173"/>
          </a:solidFill>
        </p:spPr>
        <p:txBody>
          <a:bodyPr/>
          <a:lstStyle/>
          <a:p>
            <a:r>
              <a:rPr lang="en-US"/>
              <a:t>Pyrolysis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ED3626-C655-E3D1-616B-4426869A7F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&lt;5 </a:t>
            </a:r>
            <a:r>
              <a:rPr lang="en-US" b="1" dirty="0" err="1"/>
              <a:t>mgd</a:t>
            </a:r>
            <a:r>
              <a:rPr lang="en-US" b="1" dirty="0"/>
              <a:t> (up to 20 </a:t>
            </a:r>
            <a:r>
              <a:rPr lang="en-US" b="1" dirty="0" err="1"/>
              <a:t>mgd</a:t>
            </a:r>
            <a:r>
              <a:rPr lang="en-US" b="1" dirty="0"/>
              <a:t> planned)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0.5 </a:t>
            </a:r>
            <a:r>
              <a:rPr lang="en-US" b="1" dirty="0" err="1"/>
              <a:t>dtpd</a:t>
            </a:r>
            <a:r>
              <a:rPr lang="en-US" b="1" dirty="0"/>
              <a:t> (up to 11 </a:t>
            </a:r>
            <a:r>
              <a:rPr lang="en-US" b="1" dirty="0" err="1"/>
              <a:t>dtpd</a:t>
            </a:r>
            <a:r>
              <a:rPr lang="en-US" b="1" dirty="0"/>
              <a:t> planned)</a:t>
            </a:r>
          </a:p>
          <a:p>
            <a:endParaRPr lang="en-US" dirty="0"/>
          </a:p>
          <a:p>
            <a:r>
              <a:rPr lang="en-US" dirty="0"/>
              <a:t>Thickening / Dewatering to 8 -12% </a:t>
            </a:r>
          </a:p>
          <a:p>
            <a:r>
              <a:rPr lang="en-US" dirty="0"/>
              <a:t>One unit process </a:t>
            </a:r>
          </a:p>
          <a:p>
            <a:pPr lvl="1"/>
            <a:r>
              <a:rPr lang="en-US" dirty="0"/>
              <a:t>Air compressor, sludge pumps and piping</a:t>
            </a:r>
          </a:p>
          <a:p>
            <a:pPr lvl="1"/>
            <a:r>
              <a:rPr lang="en-US" dirty="0"/>
              <a:t>No separate dryer system, steam, burner, ductwork and material transfer conveyors</a:t>
            </a:r>
          </a:p>
          <a:p>
            <a:r>
              <a:rPr lang="en-US" dirty="0"/>
              <a:t>Undetectable PFAS in minerals and exhaust</a:t>
            </a:r>
          </a:p>
          <a:p>
            <a:r>
              <a:rPr lang="en-US" dirty="0"/>
              <a:t>Lowest estimated disposal costs</a:t>
            </a:r>
          </a:p>
          <a:p>
            <a:r>
              <a:rPr lang="en-US" dirty="0"/>
              <a:t>Scale up ability not yet proven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9598F7-6B6A-1CBF-9CF7-7CBE1B800A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rgbClr val="395173"/>
          </a:solidFill>
        </p:spPr>
        <p:txBody>
          <a:bodyPr/>
          <a:lstStyle/>
          <a:p>
            <a:r>
              <a:rPr lang="en-US"/>
              <a:t>SCWO</a:t>
            </a:r>
          </a:p>
        </p:txBody>
      </p:sp>
    </p:spTree>
    <p:extLst>
      <p:ext uri="{BB962C8B-B14F-4D97-AF65-F5344CB8AC3E}">
        <p14:creationId xmlns:p14="http://schemas.microsoft.com/office/powerpoint/2010/main" val="280969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746F8-E573-6988-B806-BEB5E58CEB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01B1F-DB2C-A38E-DEAF-46663552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Supercritical Water Oxidation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BFBCD-F4F4-688C-D787-937FA94CF1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058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4F10-0775-A3CD-4A71-297D6381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4774474" cy="544739"/>
          </a:xfrm>
        </p:spPr>
        <p:txBody>
          <a:bodyPr/>
          <a:lstStyle/>
          <a:p>
            <a:r>
              <a:rPr lang="en-US" sz="2400"/>
              <a:t>Supercritical Water Oxidation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F2BFB-569C-10AA-F47A-945525DEC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D28-07C0-C710-FF83-7E02AD587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486" y="1052030"/>
            <a:ext cx="8166100" cy="292100"/>
          </a:xfrm>
        </p:spPr>
        <p:txBody>
          <a:bodyPr/>
          <a:lstStyle/>
          <a:p>
            <a:r>
              <a:rPr lang="en-US"/>
              <a:t>Technology Overview</a:t>
            </a:r>
          </a:p>
          <a:p>
            <a:endParaRPr lang="en-US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3FE5316B-BC74-FD37-4D0F-84997F7914FE}"/>
              </a:ext>
            </a:extLst>
          </p:cNvPr>
          <p:cNvSpPr txBox="1">
            <a:spLocks/>
          </p:cNvSpPr>
          <p:nvPr/>
        </p:nvSpPr>
        <p:spPr>
          <a:xfrm>
            <a:off x="5653825" y="2832349"/>
            <a:ext cx="6538175" cy="2518490"/>
          </a:xfrm>
          <a:prstGeom prst="rect">
            <a:avLst/>
          </a:prstGeom>
        </p:spPr>
        <p:txBody>
          <a:bodyPr>
            <a:noAutofit/>
          </a:bodyPr>
          <a:lstStyle>
            <a:lvl1pPr marL="173736" indent="-173736" algn="l" defTabSz="4114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5661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3949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100" i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440166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51642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63117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94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69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45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As pressure increase, water temp increases beyond the boiling point</a:t>
            </a:r>
          </a:p>
          <a:p>
            <a:r>
              <a:rPr lang="en-US" sz="1800"/>
              <a:t>Beyond critical point, organic matter rapidly dissolve and becomes simple molecules</a:t>
            </a:r>
          </a:p>
          <a:p>
            <a:r>
              <a:rPr lang="en-US" sz="1800"/>
              <a:t>With air/O</a:t>
            </a:r>
            <a:r>
              <a:rPr lang="en-US" sz="1800" baseline="-25000"/>
              <a:t>2</a:t>
            </a:r>
            <a:r>
              <a:rPr lang="en-US" sz="1800"/>
              <a:t>, organics are fully oxidized</a:t>
            </a:r>
          </a:p>
          <a:p>
            <a:r>
              <a:rPr lang="en-US" sz="1800"/>
              <a:t>Peak temp in SCWO is not hot enough to produce NOx or </a:t>
            </a:r>
            <a:r>
              <a:rPr lang="en-US" sz="1800" err="1"/>
              <a:t>SOx</a:t>
            </a:r>
            <a:endParaRPr lang="en-US" sz="1800"/>
          </a:p>
          <a:p>
            <a:r>
              <a:rPr lang="en-US" sz="1800"/>
              <a:t>Not a combustion technology by EPA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770B6-2CCC-1491-D1A0-687D49E5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6" y="1507161"/>
            <a:ext cx="5443019" cy="4489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412F2-59DB-AE81-87A0-5C2F5B3FC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519" y="1867560"/>
            <a:ext cx="51210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70C4-E273-73B3-4593-F0A5C529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96" y="418370"/>
            <a:ext cx="10961914" cy="544739"/>
          </a:xfrm>
        </p:spPr>
        <p:txBody>
          <a:bodyPr/>
          <a:lstStyle/>
          <a:p>
            <a:r>
              <a:rPr lang="en-US"/>
              <a:t>Technology overview/PFD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90C90-4AA8-B62F-6F35-3D62432849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CB67B07-92E9-BA00-548D-4DEFF3097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383" y="2629169"/>
            <a:ext cx="1299539" cy="1290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97BD5C-64CB-7EBE-E159-F4C228176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65" y="2588481"/>
            <a:ext cx="1153766" cy="12620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7BA88-3131-9B0D-8CAE-88A20BDD068B}"/>
              </a:ext>
            </a:extLst>
          </p:cNvPr>
          <p:cNvGrpSpPr/>
          <p:nvPr/>
        </p:nvGrpSpPr>
        <p:grpSpPr>
          <a:xfrm>
            <a:off x="317156" y="1611672"/>
            <a:ext cx="11622432" cy="3892230"/>
            <a:chOff x="-170309" y="1852209"/>
            <a:chExt cx="11622432" cy="38922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CD2A19-DF77-DE72-313D-470CA07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4854" y="2829018"/>
              <a:ext cx="2183435" cy="11660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EE59F9-716D-FB1A-BD8F-9B4BC03BFD0F}"/>
                </a:ext>
              </a:extLst>
            </p:cNvPr>
            <p:cNvSpPr txBox="1"/>
            <p:nvPr/>
          </p:nvSpPr>
          <p:spPr>
            <a:xfrm>
              <a:off x="-170309" y="3195739"/>
              <a:ext cx="11079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Liquid</a:t>
              </a:r>
            </a:p>
            <a:p>
              <a:pPr algn="ctr"/>
              <a:r>
                <a:rPr lang="en-US" sz="1600" b="1" dirty="0">
                  <a:latin typeface="+mj-lt"/>
                </a:rPr>
                <a:t>Biosolids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9E726E-2D22-446F-32FB-E724E9A92A98}"/>
                </a:ext>
              </a:extLst>
            </p:cNvPr>
            <p:cNvSpPr txBox="1"/>
            <p:nvPr/>
          </p:nvSpPr>
          <p:spPr>
            <a:xfrm>
              <a:off x="4752095" y="4159862"/>
              <a:ext cx="1404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Screw Press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2EE138-0CC8-B17D-EE56-C7B7272D6F81}"/>
                </a:ext>
              </a:extLst>
            </p:cNvPr>
            <p:cNvSpPr txBox="1"/>
            <p:nvPr/>
          </p:nvSpPr>
          <p:spPr>
            <a:xfrm>
              <a:off x="5595628" y="2846640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10-15%</a:t>
              </a:r>
            </a:p>
            <a:p>
              <a:pPr algn="ctr"/>
              <a:r>
                <a:rPr lang="en-US" sz="1600" b="1" dirty="0">
                  <a:latin typeface="+mj-lt"/>
                </a:rPr>
                <a:t>Slurry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00C0E95-B1CF-CD39-C336-0A9BFCAF61E9}"/>
                </a:ext>
              </a:extLst>
            </p:cNvPr>
            <p:cNvCxnSpPr>
              <a:cxnSpLocks/>
            </p:cNvCxnSpPr>
            <p:nvPr/>
          </p:nvCxnSpPr>
          <p:spPr>
            <a:xfrm>
              <a:off x="9078806" y="3590515"/>
              <a:ext cx="1464019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7C8FD0-53A4-629E-7E3C-EA84986860B1}"/>
                </a:ext>
              </a:extLst>
            </p:cNvPr>
            <p:cNvCxnSpPr>
              <a:cxnSpLocks/>
            </p:cNvCxnSpPr>
            <p:nvPr/>
          </p:nvCxnSpPr>
          <p:spPr>
            <a:xfrm>
              <a:off x="10024905" y="3584546"/>
              <a:ext cx="0" cy="49004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41557A-CA83-23F8-D5C1-F92987538A3E}"/>
                </a:ext>
              </a:extLst>
            </p:cNvPr>
            <p:cNvSpPr txBox="1"/>
            <p:nvPr/>
          </p:nvSpPr>
          <p:spPr>
            <a:xfrm>
              <a:off x="10599197" y="3405426"/>
              <a:ext cx="852926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>
                  <a:latin typeface="+mj-lt"/>
                </a:rPr>
                <a:t>Water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D930F9-318D-4081-FB8A-299F6E0A0243}"/>
                </a:ext>
              </a:extLst>
            </p:cNvPr>
            <p:cNvSpPr txBox="1"/>
            <p:nvPr/>
          </p:nvSpPr>
          <p:spPr>
            <a:xfrm>
              <a:off x="9466227" y="4049762"/>
              <a:ext cx="1076596" cy="358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28" b="1" dirty="0">
                  <a:latin typeface="+mj-lt"/>
                </a:rPr>
                <a:t>Minerals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4F5CE2-FE0D-F06E-B9B8-D069EBB006DB}"/>
                </a:ext>
              </a:extLst>
            </p:cNvPr>
            <p:cNvSpPr txBox="1"/>
            <p:nvPr/>
          </p:nvSpPr>
          <p:spPr>
            <a:xfrm>
              <a:off x="2699717" y="4159862"/>
              <a:ext cx="1347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Strain Press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86033F7-71CC-BFB1-D861-D54CB5E81F77}"/>
                </a:ext>
              </a:extLst>
            </p:cNvPr>
            <p:cNvCxnSpPr>
              <a:cxnSpLocks/>
            </p:cNvCxnSpPr>
            <p:nvPr/>
          </p:nvCxnSpPr>
          <p:spPr>
            <a:xfrm>
              <a:off x="2293835" y="3472309"/>
              <a:ext cx="530815" cy="0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A5B7532-10C9-BBD4-9994-3B5E30E5C0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8906" y="2363178"/>
              <a:ext cx="0" cy="66427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FEE44D-C44B-D3DC-CE5D-5FEB5883C38B}"/>
                </a:ext>
              </a:extLst>
            </p:cNvPr>
            <p:cNvCxnSpPr>
              <a:cxnSpLocks/>
            </p:cNvCxnSpPr>
            <p:nvPr/>
          </p:nvCxnSpPr>
          <p:spPr>
            <a:xfrm>
              <a:off x="7292709" y="2411842"/>
              <a:ext cx="0" cy="45786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1704B0-9C9A-EC83-0904-48BC8E545A0F}"/>
                </a:ext>
              </a:extLst>
            </p:cNvPr>
            <p:cNvSpPr txBox="1"/>
            <p:nvPr/>
          </p:nvSpPr>
          <p:spPr>
            <a:xfrm>
              <a:off x="8440725" y="2012914"/>
              <a:ext cx="1010213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>
                  <a:latin typeface="+mj-lt"/>
                </a:rPr>
                <a:t>CO2/Air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36FAFF-2655-6BC1-70BB-45C879753ED3}"/>
                </a:ext>
              </a:extLst>
            </p:cNvPr>
            <p:cNvSpPr txBox="1"/>
            <p:nvPr/>
          </p:nvSpPr>
          <p:spPr>
            <a:xfrm>
              <a:off x="7046488" y="2124345"/>
              <a:ext cx="492443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 dirty="0">
                  <a:latin typeface="+mj-lt"/>
                </a:rPr>
                <a:t>Air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4DB89F-9604-A152-DB9C-3E171A777C8C}"/>
                </a:ext>
              </a:extLst>
            </p:cNvPr>
            <p:cNvSpPr txBox="1"/>
            <p:nvPr/>
          </p:nvSpPr>
          <p:spPr>
            <a:xfrm>
              <a:off x="2543611" y="1894502"/>
              <a:ext cx="2462226" cy="358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28" b="1" dirty="0">
                  <a:solidFill>
                    <a:schemeClr val="tx2"/>
                  </a:solidFill>
                  <a:latin typeface="+mj-lt"/>
                </a:rPr>
                <a:t>Sludge Pre-Treatment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D97506-7842-8DA6-F740-32634DAABCA4}"/>
                </a:ext>
              </a:extLst>
            </p:cNvPr>
            <p:cNvCxnSpPr>
              <a:cxnSpLocks/>
            </p:cNvCxnSpPr>
            <p:nvPr/>
          </p:nvCxnSpPr>
          <p:spPr>
            <a:xfrm>
              <a:off x="8034193" y="2192034"/>
              <a:ext cx="0" cy="67818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3C0646-BA69-45DF-F789-36104E256153}"/>
                </a:ext>
              </a:extLst>
            </p:cNvPr>
            <p:cNvSpPr txBox="1"/>
            <p:nvPr/>
          </p:nvSpPr>
          <p:spPr>
            <a:xfrm>
              <a:off x="8294591" y="4699714"/>
              <a:ext cx="934871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>
                  <a:latin typeface="+mj-lt"/>
                </a:rPr>
                <a:t>Energy</a:t>
              </a:r>
            </a:p>
          </p:txBody>
        </p:sp>
        <p:pic>
          <p:nvPicPr>
            <p:cNvPr id="25" name="Picture 24" descr="A picture containing piano&#10;&#10;Description automatically generated">
              <a:extLst>
                <a:ext uri="{FF2B5EF4-FFF2-40B4-BE49-F238E27FC236}">
                  <a16:creationId xmlns:a16="http://schemas.microsoft.com/office/drawing/2014/main" id="{90345FA3-0485-AFA7-3D58-F9EF1E91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6933" y="2913769"/>
              <a:ext cx="1223867" cy="11487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EE008B-2D47-DF79-3089-80DE855F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416" b="10615"/>
            <a:stretch/>
          </p:blipFill>
          <p:spPr>
            <a:xfrm>
              <a:off x="9545641" y="4408002"/>
              <a:ext cx="899720" cy="13364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F4886F1-E355-BFFB-16F8-343D238B471F}"/>
                </a:ext>
              </a:extLst>
            </p:cNvPr>
            <p:cNvCxnSpPr>
              <a:cxnSpLocks/>
            </p:cNvCxnSpPr>
            <p:nvPr/>
          </p:nvCxnSpPr>
          <p:spPr>
            <a:xfrm>
              <a:off x="8611151" y="3995041"/>
              <a:ext cx="0" cy="740511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328DE9-DF5A-0CAF-8C15-990705D07E07}"/>
                </a:ext>
              </a:extLst>
            </p:cNvPr>
            <p:cNvCxnSpPr>
              <a:cxnSpLocks/>
            </p:cNvCxnSpPr>
            <p:nvPr/>
          </p:nvCxnSpPr>
          <p:spPr>
            <a:xfrm>
              <a:off x="937687" y="3472309"/>
              <a:ext cx="698923" cy="0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D548963-CE4E-2922-6220-39CC3F4F59F9}"/>
                </a:ext>
              </a:extLst>
            </p:cNvPr>
            <p:cNvSpPr txBox="1"/>
            <p:nvPr/>
          </p:nvSpPr>
          <p:spPr>
            <a:xfrm>
              <a:off x="1173961" y="4082417"/>
              <a:ext cx="166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Sludge Grinder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B710A47-53B3-5671-EA97-97FF303D277F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3373326" y="4744637"/>
              <a:ext cx="2" cy="834653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7EC0637-3FF0-BDD1-CC4B-D018D2C6DC4A}"/>
                </a:ext>
              </a:extLst>
            </p:cNvPr>
            <p:cNvSpPr txBox="1"/>
            <p:nvPr/>
          </p:nvSpPr>
          <p:spPr>
            <a:xfrm>
              <a:off x="2728759" y="4836863"/>
              <a:ext cx="12891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Screenings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D099094-AD59-15C6-90CD-1077C286465A}"/>
                </a:ext>
              </a:extLst>
            </p:cNvPr>
            <p:cNvCxnSpPr>
              <a:cxnSpLocks/>
            </p:cNvCxnSpPr>
            <p:nvPr/>
          </p:nvCxnSpPr>
          <p:spPr>
            <a:xfrm>
              <a:off x="5458691" y="4535524"/>
              <a:ext cx="0" cy="1043766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FFFD46-8AEA-42EE-AD4B-7A136F6BAE9C}"/>
                </a:ext>
              </a:extLst>
            </p:cNvPr>
            <p:cNvSpPr txBox="1"/>
            <p:nvPr/>
          </p:nvSpPr>
          <p:spPr>
            <a:xfrm>
              <a:off x="5050750" y="4834317"/>
              <a:ext cx="8707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Filtrate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85D534A-65E7-5AD1-A56C-21DACBA2E77D}"/>
                </a:ext>
              </a:extLst>
            </p:cNvPr>
            <p:cNvCxnSpPr>
              <a:cxnSpLocks/>
            </p:cNvCxnSpPr>
            <p:nvPr/>
          </p:nvCxnSpPr>
          <p:spPr>
            <a:xfrm>
              <a:off x="4116274" y="2829018"/>
              <a:ext cx="0" cy="616499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5F5375-540E-C20C-3316-A27D61F2631B}"/>
                </a:ext>
              </a:extLst>
            </p:cNvPr>
            <p:cNvSpPr txBox="1"/>
            <p:nvPr/>
          </p:nvSpPr>
          <p:spPr>
            <a:xfrm>
              <a:off x="3619183" y="2540939"/>
              <a:ext cx="9941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Polymer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61AF309-E720-937E-1BF3-479AFDF39A81}"/>
                </a:ext>
              </a:extLst>
            </p:cNvPr>
            <p:cNvCxnSpPr>
              <a:cxnSpLocks/>
            </p:cNvCxnSpPr>
            <p:nvPr/>
          </p:nvCxnSpPr>
          <p:spPr>
            <a:xfrm>
              <a:off x="3818653" y="3472309"/>
              <a:ext cx="908990" cy="0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3B487CD-3830-4B5A-325D-F48D1B1F6CF9}"/>
                </a:ext>
              </a:extLst>
            </p:cNvPr>
            <p:cNvCxnSpPr>
              <a:cxnSpLocks/>
            </p:cNvCxnSpPr>
            <p:nvPr/>
          </p:nvCxnSpPr>
          <p:spPr>
            <a:xfrm>
              <a:off x="5786438" y="3472309"/>
              <a:ext cx="1088416" cy="0"/>
            </a:xfrm>
            <a:prstGeom prst="straightConnector1">
              <a:avLst/>
            </a:prstGeom>
            <a:ln w="38100">
              <a:solidFill>
                <a:srgbClr val="7244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A171FD-744E-2FC2-0324-7F8EE379D38F}"/>
                </a:ext>
              </a:extLst>
            </p:cNvPr>
            <p:cNvSpPr txBox="1"/>
            <p:nvPr/>
          </p:nvSpPr>
          <p:spPr>
            <a:xfrm>
              <a:off x="7417522" y="1852209"/>
              <a:ext cx="934871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 dirty="0">
                  <a:latin typeface="+mj-lt"/>
                </a:rPr>
                <a:t>Energy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479AB2E-57E2-6351-A0A6-5E1D5BFEE9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2709" y="4012894"/>
              <a:ext cx="0" cy="51645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F26AA2-C898-877B-80CB-2A2E47EDDAF8}"/>
                </a:ext>
              </a:extLst>
            </p:cNvPr>
            <p:cNvSpPr txBox="1"/>
            <p:nvPr/>
          </p:nvSpPr>
          <p:spPr>
            <a:xfrm>
              <a:off x="6816671" y="4495078"/>
              <a:ext cx="1007007" cy="3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8" b="1" dirty="0">
                  <a:latin typeface="+mj-lt"/>
                </a:rPr>
                <a:t>Co-Fuel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69E6927-9102-5877-D240-D6A284554C8E}"/>
              </a:ext>
            </a:extLst>
          </p:cNvPr>
          <p:cNvSpPr/>
          <p:nvPr/>
        </p:nvSpPr>
        <p:spPr>
          <a:xfrm>
            <a:off x="1641042" y="2077859"/>
            <a:ext cx="5374988" cy="2946426"/>
          </a:xfrm>
          <a:prstGeom prst="rect">
            <a:avLst/>
          </a:prstGeom>
          <a:noFill/>
          <a:ln w="57150">
            <a:solidFill>
              <a:schemeClr val="tx2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5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AE4EC-CD96-C7A4-3C03-71C2AAE2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D007-036A-932C-9A5C-0EF01F27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374Water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1465E-C6DD-DAE2-6233-7B2E0C82B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FF13E1-8CC9-0C6B-995B-C6DFCD300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780760"/>
              </p:ext>
            </p:extLst>
          </p:nvPr>
        </p:nvGraphicFramePr>
        <p:xfrm>
          <a:off x="609600" y="1210257"/>
          <a:ext cx="10353575" cy="191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153">
                  <a:extLst>
                    <a:ext uri="{9D8B030D-6E8A-4147-A177-3AD203B41FA5}">
                      <a16:colId xmlns:a16="http://schemas.microsoft.com/office/drawing/2014/main" val="1589202627"/>
                    </a:ext>
                  </a:extLst>
                </a:gridCol>
                <a:gridCol w="3096004">
                  <a:extLst>
                    <a:ext uri="{9D8B030D-6E8A-4147-A177-3AD203B41FA5}">
                      <a16:colId xmlns:a16="http://schemas.microsoft.com/office/drawing/2014/main" val="760417079"/>
                    </a:ext>
                  </a:extLst>
                </a:gridCol>
                <a:gridCol w="2053087">
                  <a:extLst>
                    <a:ext uri="{9D8B030D-6E8A-4147-A177-3AD203B41FA5}">
                      <a16:colId xmlns:a16="http://schemas.microsoft.com/office/drawing/2014/main" val="1856660835"/>
                    </a:ext>
                  </a:extLst>
                </a:gridCol>
                <a:gridCol w="2018331">
                  <a:extLst>
                    <a:ext uri="{9D8B030D-6E8A-4147-A177-3AD203B41FA5}">
                      <a16:colId xmlns:a16="http://schemas.microsoft.com/office/drawing/2014/main" val="1139302307"/>
                    </a:ext>
                  </a:extLst>
                </a:gridCol>
              </a:tblGrid>
              <a:tr h="58491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 (wtpd)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 Demonstrated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01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City of Orlando, FL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AirSCWO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March – June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Orange County Sanitation District, 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AirSCWO 6 (Hazen)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9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City of Olathe,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AirSCWO 6 (Hazen)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897320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8ACB5C-12F6-6FF0-9FE0-E5A32B713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/>
              <a:t>No installations yet, all piloting/demonstration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25D73A-69F2-4DCC-5E98-A11560E5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84" b="38210"/>
          <a:stretch>
            <a:fillRect/>
          </a:stretch>
        </p:blipFill>
        <p:spPr>
          <a:xfrm>
            <a:off x="6982674" y="3540467"/>
            <a:ext cx="4886419" cy="2580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0622C-B22C-A990-4ECE-0F0B37DB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91" b="9834"/>
          <a:stretch>
            <a:fillRect/>
          </a:stretch>
        </p:blipFill>
        <p:spPr>
          <a:xfrm>
            <a:off x="3745502" y="3429000"/>
            <a:ext cx="3039436" cy="280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C25D8-E1EC-3697-CDB3-3EF2935FE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2533" r="31326" b="4303"/>
          <a:stretch>
            <a:fillRect/>
          </a:stretch>
        </p:blipFill>
        <p:spPr>
          <a:xfrm rot="5400000">
            <a:off x="741914" y="3480520"/>
            <a:ext cx="2606390" cy="26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3E63-A501-FD8D-6BDD-7F5F7334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Pilot Testing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7AEA7-9175-58DB-6620-24C33A497E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1FCFD-55A1-FD51-E0D6-0B4F9CB809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Results from 374Water Presentation at Florida Remediation Conference Nov 4,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87865-1590-FA67-F269-45F52E95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6" y="2575785"/>
            <a:ext cx="5358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DD662-EA50-6E2B-CC1C-8080972A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86"/>
          <a:stretch>
            <a:fillRect/>
          </a:stretch>
        </p:blipFill>
        <p:spPr>
          <a:xfrm>
            <a:off x="5782314" y="2288714"/>
            <a:ext cx="6314592" cy="311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9577C-3211-E28B-B97A-8D034AD2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36" y="1213539"/>
            <a:ext cx="5106113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A4B6-7FA0-1E94-D542-4F7ACB33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</a:t>
            </a:r>
            <a:r>
              <a:rPr lang="en-US"/>
              <a:t>of Olathe, KS – SCWO Pilot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D5432E-F5F7-C155-679C-550B9212F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73F0E-B59D-5DB8-AF09-CB87BD1D3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960272"/>
            <a:ext cx="5246914" cy="1565480"/>
          </a:xfrm>
        </p:spPr>
        <p:txBody>
          <a:bodyPr/>
          <a:lstStyle/>
          <a:p>
            <a:r>
              <a:rPr lang="en-US"/>
              <a:t>Cedar Creek WWTP – 12.5 </a:t>
            </a:r>
            <a:r>
              <a:rPr lang="en-US" err="1"/>
              <a:t>mgd</a:t>
            </a:r>
            <a:r>
              <a:rPr lang="en-US"/>
              <a:t> after current expansion</a:t>
            </a:r>
          </a:p>
          <a:p>
            <a:r>
              <a:rPr lang="en-US"/>
              <a:t>Landfill disposal of biosolids going away​</a:t>
            </a:r>
          </a:p>
          <a:p>
            <a:r>
              <a:rPr lang="en-US"/>
              <a:t>$113M to transition to Class B land application(2024 Cedar Creek WWTP Expansion Plan)​</a:t>
            </a:r>
          </a:p>
          <a:p>
            <a:r>
              <a:rPr lang="en-US"/>
              <a:t>$5.8M KDHE Emerging Contaminate Grant Funding ​</a:t>
            </a:r>
          </a:p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D013FF-ECD5-8264-E085-01E14D7BF31D}"/>
              </a:ext>
            </a:extLst>
          </p:cNvPr>
          <p:cNvSpPr txBox="1">
            <a:spLocks/>
          </p:cNvSpPr>
          <p:nvPr/>
        </p:nvSpPr>
        <p:spPr>
          <a:xfrm>
            <a:off x="6096000" y="1284427"/>
            <a:ext cx="5101888" cy="15654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73736" indent="-173736" algn="l" defTabSz="4114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5661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3949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100" i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440166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51642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63117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94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69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45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Developed system since 2013 at Duke University​</a:t>
            </a:r>
          </a:p>
          <a:p>
            <a:r>
              <a:rPr lang="en-US"/>
              <a:t>Bill and Melinda Gates Foundation Funding​</a:t>
            </a:r>
          </a:p>
          <a:p>
            <a:r>
              <a:rPr lang="en-US" err="1"/>
              <a:t>AirSCWO</a:t>
            </a:r>
            <a:r>
              <a:rPr lang="en-US"/>
              <a:t> 6 Unit currently operational in Michigan​</a:t>
            </a:r>
          </a:p>
          <a:p>
            <a:r>
              <a:rPr lang="en-US"/>
              <a:t>Leader in the market for SCWO treatment of biosolids​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9F6581-3ECD-C218-C9C3-6BE8798A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-511175"/>
            <a:ext cx="21145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 logo of a company&#10;&#10;AI-generated content may be incorrect.">
            <a:extLst>
              <a:ext uri="{FF2B5EF4-FFF2-40B4-BE49-F238E27FC236}">
                <a16:creationId xmlns:a16="http://schemas.microsoft.com/office/drawing/2014/main" id="{3B3B8F6A-0E15-8347-B660-A4B62645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6" y="762132"/>
            <a:ext cx="15049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4;g2e865fda9c5_6_202">
            <a:extLst>
              <a:ext uri="{FF2B5EF4-FFF2-40B4-BE49-F238E27FC236}">
                <a16:creationId xmlns:a16="http://schemas.microsoft.com/office/drawing/2014/main" id="{6F088076-C3BC-392E-8707-46847C27F7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823488"/>
            <a:ext cx="2037444" cy="32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BA35B-0C40-2284-EB8A-FFDF8241A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4948" b="10919"/>
          <a:stretch>
            <a:fillRect/>
          </a:stretch>
        </p:blipFill>
        <p:spPr bwMode="auto">
          <a:xfrm>
            <a:off x="626836" y="3911698"/>
            <a:ext cx="4728263" cy="23715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5" name="Picture 11" descr="Burns &amp; McDonnell | Home">
            <a:extLst>
              <a:ext uri="{FF2B5EF4-FFF2-40B4-BE49-F238E27FC236}">
                <a16:creationId xmlns:a16="http://schemas.microsoft.com/office/drawing/2014/main" id="{F4E46158-F674-68B7-6B8E-220B0671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86" y="1144386"/>
            <a:ext cx="3133725" cy="6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C47AD-27CA-1586-6BFE-3BFFF5EA3B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60" t="1409" r="1386" b="1185"/>
          <a:stretch>
            <a:fillRect/>
          </a:stretch>
        </p:blipFill>
        <p:spPr>
          <a:xfrm>
            <a:off x="6096000" y="2936827"/>
            <a:ext cx="4629148" cy="33400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761398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Hazen">
  <a:themeElements>
    <a:clrScheme name="Hazen 2017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0563C1"/>
      </a:hlink>
      <a:folHlink>
        <a:srgbClr val="99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600" dirty="0" smtClean="0">
            <a:solidFill>
              <a:srgbClr val="404040"/>
            </a:solidFill>
            <a:latin typeface="+mj-lt"/>
          </a:defRPr>
        </a:defPPr>
      </a:lstStyle>
    </a:txDef>
  </a:objectDefaults>
  <a:extraClrSchemeLst/>
  <a:custClrLst>
    <a:custClr name="Secondary Red 1">
      <a:srgbClr val="AA4630"/>
    </a:custClr>
    <a:custClr name="Secondary Mauve 2">
      <a:srgbClr val="8C5563"/>
    </a:custClr>
    <a:custClr name="Secondary Mauve 1">
      <a:srgbClr val="9D7D97"/>
    </a:custClr>
    <a:custClr name="Secondary Indigo 1">
      <a:srgbClr val="6F6C8D"/>
    </a:custClr>
    <a:custClr name="Secondary Blue 1">
      <a:srgbClr val="547691"/>
    </a:custClr>
    <a:custClr name="Secondary Green 2">
      <a:srgbClr val="437E69"/>
    </a:custClr>
    <a:custClr name="Secondary Green 1">
      <a:srgbClr val="4A5C2D"/>
    </a:custClr>
    <a:custClr name="Secondary Green 3">
      <a:srgbClr val="A3B068"/>
    </a:custClr>
    <a:custClr name="Secondary Yellow 1">
      <a:srgbClr val="F3C540"/>
    </a:custClr>
    <a:custClr name="Secondary Brown 1">
      <a:srgbClr val="948D7C"/>
    </a:custClr>
    <a:custClr name="Secondary Red 1 - 60%">
      <a:srgbClr val="CA846D"/>
    </a:custClr>
    <a:custClr name="Secondary Mauve 2 - 60%">
      <a:srgbClr val="B18A91"/>
    </a:custClr>
    <a:custClr name="Secondary Mauve 1 - 60%">
      <a:srgbClr val="BCA8BC"/>
    </a:custClr>
    <a:custClr name="Secondary Indigo 1 - 60%">
      <a:srgbClr val="9E9CB6"/>
    </a:custClr>
    <a:custClr name="Secondary Blue 1 - 60%">
      <a:srgbClr val="8CA2B7"/>
    </a:custClr>
    <a:custClr name="Secondary Green 2 - 60%">
      <a:srgbClr val="84AA9B"/>
    </a:custClr>
    <a:custClr name="Secondary Green 1 - 60%">
      <a:srgbClr val="848B6A"/>
    </a:custClr>
    <a:custClr name="Secondary Green 3 - 60%">
      <a:srgbClr val="C3CA9B"/>
    </a:custClr>
    <a:custClr name="Secondary Yellow 1 - 60%">
      <a:srgbClr val="F8D98D"/>
    </a:custClr>
    <a:custClr name="Secondary Brown 1 - 60%">
      <a:srgbClr val="BDB7AA"/>
    </a:custClr>
    <a:custClr name="Secondary Red 1 - 20%">
      <a:srgbClr val="ECCEC1"/>
    </a:custClr>
    <a:custClr name="Secondary Mauve 2 - 20%">
      <a:srgbClr val="DECFD0"/>
    </a:custClr>
    <a:custClr name="Secondary Mauve 1 - 20%">
      <a:srgbClr val="DDD7E3"/>
    </a:custClr>
    <a:custClr name="Secondary Indigo 1 - 20%">
      <a:srgbClr val="D6D6E2"/>
    </a:custClr>
    <a:custClr name="Secondary Blue 1 - 20%">
      <a:srgbClr val="D0D8E2"/>
    </a:custClr>
    <a:custClr name="Secondary Green 2 - 20%">
      <a:srgbClr val="CEDDD7"/>
    </a:custClr>
    <a:custClr name="Secondary Green 1 - 20%">
      <a:srgbClr val="CCCDC0"/>
    </a:custClr>
    <a:custClr name="Secondary Green 3 - 20%">
      <a:srgbClr val="E6E9D7"/>
    </a:custClr>
    <a:custClr name="Secondary Yellow 1 - 20%">
      <a:srgbClr val="FCEFD4"/>
    </a:custClr>
    <a:custClr name="Secondary Brown 1 - 20%">
      <a:srgbClr val="E7E3DD"/>
    </a:custClr>
    <a:custClr name="Secondary Red 1 - Shade">
      <a:srgbClr val="84331F"/>
    </a:custClr>
    <a:custClr name="Secondary Mauve 2 - Shade">
      <a:srgbClr val="724450"/>
    </a:custClr>
    <a:custClr name="Secondary Mauve 1 - Shade">
      <a:srgbClr val="7A6076"/>
    </a:custClr>
    <a:custClr name="Secondary Indigo 1 - Shade">
      <a:srgbClr val="55526D"/>
    </a:custClr>
    <a:custClr name="Secondary Blue 1 - Shade">
      <a:srgbClr val="3E5A70"/>
    </a:custClr>
    <a:custClr name="Secondary Green 2 - Shade">
      <a:srgbClr val="2D5F4F"/>
    </a:custClr>
    <a:custClr name="Secondary Green 1 - Shade">
      <a:srgbClr val="35461E"/>
    </a:custClr>
    <a:custClr name="Secondary Green 3 - Shade">
      <a:srgbClr val="828D53"/>
    </a:custClr>
    <a:custClr name="Secondary Yellow 1 - Shade">
      <a:srgbClr val="D3AC38"/>
    </a:custClr>
    <a:custClr name="Secondary Brown 1 - Shade">
      <a:srgbClr val="6D675B"/>
    </a:custClr>
  </a:custClrLst>
  <a:extLst>
    <a:ext uri="{05A4C25C-085E-4340-85A3-A5531E510DB2}">
      <thm15:themeFamily xmlns:thm15="http://schemas.microsoft.com/office/thememl/2012/main" name="Hazen PPT Template" id="{EEF69BB9-A9D7-44BE-94CC-3AD946AA7996}" vid="{4702E51A-BF6D-4DE1-902B-BF2CBFEB2D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2665F9342554D98E6E9AC5EAC1003" ma:contentTypeVersion="17" ma:contentTypeDescription="Create a new document." ma:contentTypeScope="" ma:versionID="12d3650e2deedb485997b92b243eda65">
  <xsd:schema xmlns:xsd="http://www.w3.org/2001/XMLSchema" xmlns:xs="http://www.w3.org/2001/XMLSchema" xmlns:p="http://schemas.microsoft.com/office/2006/metadata/properties" xmlns:ns2="3846e488-e3af-4524-a0aa-94200a38f327" xmlns:ns3="f5a88c41-efb1-4250-a0ec-e8ed8f61dd7b" targetNamespace="http://schemas.microsoft.com/office/2006/metadata/properties" ma:root="true" ma:fieldsID="1f7abc7bc2d5d4d125094b6c3e823b59" ns2:_="" ns3:_="">
    <xsd:import namespace="3846e488-e3af-4524-a0aa-94200a38f327"/>
    <xsd:import namespace="f5a88c41-efb1-4250-a0ec-e8ed8f61dd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e488-e3af-4524-a0aa-94200a38f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a60db12-2b6a-4eb8-baad-584f0c7a05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a88c41-efb1-4250-a0ec-e8ed8f61dd7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8d48c6-615a-4829-8e39-8f0adc407f2a}" ma:internalName="TaxCatchAll" ma:showField="CatchAllData" ma:web="f5a88c41-efb1-4250-a0ec-e8ed8f61d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a88c41-efb1-4250-a0ec-e8ed8f61dd7b" xsi:nil="true"/>
    <lcf76f155ced4ddcb4097134ff3c332f xmlns="3846e488-e3af-4524-a0aa-94200a38f32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3F659F-439B-4A31-A5AE-ABA846D9D735}">
  <ds:schemaRefs>
    <ds:schemaRef ds:uri="3846e488-e3af-4524-a0aa-94200a38f327"/>
    <ds:schemaRef ds:uri="f5a88c41-efb1-4250-a0ec-e8ed8f61dd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56DCF89-5C5A-495C-8185-E750E5C0B3A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3846e488-e3af-4524-a0aa-94200a38f327"/>
    <ds:schemaRef ds:uri="http://schemas.microsoft.com/office/infopath/2007/PartnerControls"/>
    <ds:schemaRef ds:uri="f5a88c41-efb1-4250-a0ec-e8ed8f61dd7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23B9A7-7570-4018-A850-B48308D3050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83fc4d2-72ad-412b-ae7d-6b81b83916dd}" enabled="0" method="" siteId="{083fc4d2-72ad-412b-ae7d-6b81b83916d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Hazen PPT Template_no logo</Template>
  <TotalTime>0</TotalTime>
  <Words>1504</Words>
  <Application>Microsoft Office PowerPoint</Application>
  <PresentationFormat>Widescreen</PresentationFormat>
  <Paragraphs>411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Hazen</vt:lpstr>
      <vt:lpstr>Advanced Thermal Processes of Biosolids</vt:lpstr>
      <vt:lpstr>EPA agrees with our published research findings</vt:lpstr>
      <vt:lpstr>Agenda</vt:lpstr>
      <vt:lpstr>Supercritical Water Oxidation</vt:lpstr>
      <vt:lpstr>Supercritical Water Oxidation</vt:lpstr>
      <vt:lpstr>Technology overview/PFD</vt:lpstr>
      <vt:lpstr>374Water Status</vt:lpstr>
      <vt:lpstr>Pilot Testing Results</vt:lpstr>
      <vt:lpstr>City of Olathe, KS – SCWO Pilot</vt:lpstr>
      <vt:lpstr>Olathe SCWO</vt:lpstr>
      <vt:lpstr>“Future” of SCWO – Full Scale and Piloting</vt:lpstr>
      <vt:lpstr>Gasification and Pyrolysis</vt:lpstr>
      <vt:lpstr>Gasification/Pyrolysis followed by Thermal Oxidation</vt:lpstr>
      <vt:lpstr>Gasification</vt:lpstr>
      <vt:lpstr>State of knowledge regarding PFAS fate before WRF #5107</vt:lpstr>
      <vt:lpstr>PFAS Fate in Edmonds Gasification Facility</vt:lpstr>
      <vt:lpstr>PFAS fate in Edmonds Gasification Facility with GAC and RTO</vt:lpstr>
      <vt:lpstr>Ecoremedy</vt:lpstr>
      <vt:lpstr>Earthcare</vt:lpstr>
      <vt:lpstr>Earthcare</vt:lpstr>
      <vt:lpstr>Pyrocal</vt:lpstr>
      <vt:lpstr>Pyrocal (Gasification)</vt:lpstr>
      <vt:lpstr>Pyrolysis</vt:lpstr>
      <vt:lpstr>Pyreg (Pyrolysis)</vt:lpstr>
      <vt:lpstr>Pyreg System installations</vt:lpstr>
      <vt:lpstr>Pyreg Installations</vt:lpstr>
      <vt:lpstr>Aquagreen (Pyrolysis) </vt:lpstr>
      <vt:lpstr>HECLA Configuration/Operation</vt:lpstr>
      <vt:lpstr>Aquagreen</vt:lpstr>
      <vt:lpstr>Technology Capacity Comparison</vt:lpstr>
      <vt:lpstr>Solids Production based on Annual Average Influent Flow</vt:lpstr>
      <vt:lpstr>Current Capacity of PFAS Removal Technologies from Biosolids</vt:lpstr>
      <vt:lpstr>Current Capacity of PFAS Removal Technologies from Biosolids</vt:lpstr>
      <vt:lpstr>Current Capacity of PFAS Removal Technologies from Biosolids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Khan, Kamruzzaman  "Sakib"</dc:creator>
  <cp:lastModifiedBy>Hardy, Scott</cp:lastModifiedBy>
  <cp:revision>1</cp:revision>
  <dcterms:created xsi:type="dcterms:W3CDTF">2025-04-29T17:35:07Z</dcterms:created>
  <dcterms:modified xsi:type="dcterms:W3CDTF">2026-03-27T02:06:06Z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0x0101004962665F9342554D98E6E9AC5EAC1003</vt:lpwstr>
  </property>
  <property fmtid="{D5CDD505-2E9C-101B-9397-08002B2CF9AE}" pid="3" name="MediaServiceImageTags">
    <vt:lpwstr/>
  </property>
  <property fmtid="{D5CDD505-2E9C-101B-9397-08002B2CF9AE}" pid="4" name="Order">
    <vt:r8>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ient_x002e_">
    <vt:lpwstr/>
  </property>
  <property fmtid="{D5CDD505-2E9C-101B-9397-08002B2CF9AE}" pid="12" name="Client.">
    <vt:lpwstr/>
  </property>
</Properties>
</file>