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6" r:id="rId1"/>
  </p:sldMasterIdLst>
  <p:notesMasterIdLst>
    <p:notesMasterId r:id="rId27"/>
  </p:notesMasterIdLst>
  <p:handoutMasterIdLst>
    <p:handoutMasterId r:id="rId28"/>
  </p:handoutMasterIdLst>
  <p:sldIdLst>
    <p:sldId id="313" r:id="rId2"/>
    <p:sldId id="1178" r:id="rId3"/>
    <p:sldId id="680" r:id="rId4"/>
    <p:sldId id="686" r:id="rId5"/>
    <p:sldId id="689" r:id="rId6"/>
    <p:sldId id="1175" r:id="rId7"/>
    <p:sldId id="842" r:id="rId8"/>
    <p:sldId id="844" r:id="rId9"/>
    <p:sldId id="843" r:id="rId10"/>
    <p:sldId id="816" r:id="rId11"/>
    <p:sldId id="818" r:id="rId12"/>
    <p:sldId id="1190" r:id="rId13"/>
    <p:sldId id="295" r:id="rId14"/>
    <p:sldId id="779" r:id="rId15"/>
    <p:sldId id="298" r:id="rId16"/>
    <p:sldId id="300" r:id="rId17"/>
    <p:sldId id="301" r:id="rId18"/>
    <p:sldId id="1188" r:id="rId19"/>
    <p:sldId id="296" r:id="rId20"/>
    <p:sldId id="1186" r:id="rId21"/>
    <p:sldId id="305" r:id="rId22"/>
    <p:sldId id="307" r:id="rId23"/>
    <p:sldId id="309" r:id="rId24"/>
    <p:sldId id="1187" r:id="rId25"/>
    <p:sldId id="118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s" id="{3D4EADA3-77C4-4C03-9248-0030818FA2CF}">
          <p14:sldIdLst>
            <p14:sldId id="313"/>
            <p14:sldId id="1178"/>
            <p14:sldId id="680"/>
            <p14:sldId id="686"/>
            <p14:sldId id="689"/>
            <p14:sldId id="1175"/>
            <p14:sldId id="842"/>
            <p14:sldId id="844"/>
            <p14:sldId id="843"/>
            <p14:sldId id="816"/>
            <p14:sldId id="818"/>
            <p14:sldId id="1190"/>
            <p14:sldId id="295"/>
            <p14:sldId id="779"/>
            <p14:sldId id="298"/>
            <p14:sldId id="300"/>
            <p14:sldId id="301"/>
            <p14:sldId id="1188"/>
            <p14:sldId id="296"/>
            <p14:sldId id="1186"/>
            <p14:sldId id="305"/>
            <p14:sldId id="307"/>
            <p14:sldId id="309"/>
            <p14:sldId id="1187"/>
            <p14:sldId id="1183"/>
          </p14:sldIdLst>
        </p14:section>
        <p14:section name="Additional Slide Layouts" id="{22B7FDCA-20F7-4F94-9AE5-562CE00405FF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CDCD"/>
    <a:srgbClr val="012060"/>
    <a:srgbClr val="FAA41A"/>
    <a:srgbClr val="003CB9"/>
    <a:srgbClr val="333333"/>
    <a:srgbClr val="2163DB"/>
    <a:srgbClr val="1CBEA8"/>
    <a:srgbClr val="C7D8F6"/>
    <a:srgbClr val="90B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AA059C-B446-40D2-B6B7-2E54B4A6A0AE}" v="6" dt="2025-07-17T20:43:34.7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75" autoAdjust="0"/>
    <p:restoredTop sz="95181" autoAdjust="0"/>
  </p:normalViewPr>
  <p:slideViewPr>
    <p:cSldViewPr snapToGrid="0">
      <p:cViewPr varScale="1">
        <p:scale>
          <a:sx n="60" d="100"/>
          <a:sy n="60" d="100"/>
        </p:scale>
        <p:origin x="708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4" d="100"/>
          <a:sy n="64" d="100"/>
        </p:scale>
        <p:origin x="3118" y="1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EB9F914-0512-263E-B371-36CF1BFD13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1E8288-D1BE-141D-CD9B-942DD434ED7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C32F7-21C5-49F7-9E12-F0A91CBE46FD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B948AA-C508-D49B-A5C7-4ADE342312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3736D5-C661-3C62-0451-19961F32D1C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2198B6-6487-4C21-B32C-A482D455A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397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A0B8DC-17F2-4785-90BD-A65C4DBD276D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B0B174-361E-4797-9078-EE6058F2C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3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0B174-361E-4797-9078-EE6058F2C6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960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D6470-8D08-448E-ACAD-EBBDC07FDFA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381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D6470-8D08-448E-ACAD-EBBDC07FDFA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4336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D6470-8D08-448E-ACAD-EBBDC07FDFA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555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Talk through CSP as a variation of DBB.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B0B174-361E-4797-9078-EE6058F2C6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70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Blake – BIM was also used to help obtain internal consensus.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EBA3E-777B-4109-B994-34EA5F55DC3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81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A219CC-9FA9-48A0-9D3D-7006D5134CE1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68986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D6470-8D08-448E-ACAD-EBBDC07FDFA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980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D6470-8D08-448E-ACAD-EBBDC07FDFA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715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D6470-8D08-448E-ACAD-EBBDC07FDFA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14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D6470-8D08-448E-ACAD-EBBDC07FDFA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555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D6470-8D08-448E-ACAD-EBBDC07FDFA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087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62C32-2A48-4FC5-848D-CFC1AFD90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61" y="1051378"/>
            <a:ext cx="5120640" cy="2266636"/>
          </a:xfrm>
        </p:spPr>
        <p:txBody>
          <a:bodyPr wrap="square" anchor="b">
            <a:normAutofit/>
          </a:bodyPr>
          <a:lstStyle>
            <a:lvl1pPr>
              <a:lnSpc>
                <a:spcPct val="9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DA72D9-0DF5-49E1-B74F-15A8F616C9E3}"/>
              </a:ext>
            </a:extLst>
          </p:cNvPr>
          <p:cNvSpPr/>
          <p:nvPr/>
        </p:nvSpPr>
        <p:spPr>
          <a:xfrm rot="5400000">
            <a:off x="5932277" y="-459038"/>
            <a:ext cx="327446" cy="12192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3C82F9D-A7BE-4633-9E99-5E51EBC97ECF}"/>
              </a:ext>
            </a:extLst>
          </p:cNvPr>
          <p:cNvCxnSpPr>
            <a:cxnSpLocks/>
          </p:cNvCxnSpPr>
          <p:nvPr/>
        </p:nvCxnSpPr>
        <p:spPr>
          <a:xfrm>
            <a:off x="660062" y="3444248"/>
            <a:ext cx="364495" cy="0"/>
          </a:xfrm>
          <a:prstGeom prst="line">
            <a:avLst/>
          </a:prstGeom>
          <a:ln w="22225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C17D56FF-AB56-4B68-9051-A50DAC6C1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1493" y="6187980"/>
            <a:ext cx="1649879" cy="257652"/>
          </a:xfrm>
          <a:prstGeom prst="rect">
            <a:avLst/>
          </a:prstGeom>
        </p:spPr>
      </p:pic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332ED912-6964-4443-998B-0E4AD1E564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0062" y="4323371"/>
            <a:ext cx="4124043" cy="400110"/>
          </a:xfrm>
        </p:spPr>
        <p:txBody>
          <a:bodyPr lIns="0" anchor="t" anchorCtr="0">
            <a:spAutoFit/>
          </a:bodyPr>
          <a:lstStyle>
            <a:lvl1pPr marL="0" indent="0">
              <a:buNone/>
              <a:defRPr sz="200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903FF926-E34B-4AC9-B7FE-08011285E9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0062" y="3775445"/>
            <a:ext cx="4124043" cy="461665"/>
          </a:xfrm>
        </p:spPr>
        <p:txBody>
          <a:bodyPr lIns="0" anchor="b" anchorCtr="0">
            <a:spAutoFit/>
          </a:bodyPr>
          <a:lstStyle>
            <a:lvl1pPr marL="0" indent="0">
              <a:buNone/>
              <a:defRPr sz="2400">
                <a:solidFill>
                  <a:srgbClr val="003CB9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44634D7-8BD3-4A56-92E4-68B24B961A0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0062" y="193772"/>
            <a:ext cx="3072801" cy="646331"/>
          </a:xfrm>
        </p:spPr>
        <p:txBody>
          <a:bodyPr lIns="0"/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74320" indent="0">
              <a:buNone/>
              <a:defRPr/>
            </a:lvl2pPr>
            <a:lvl3pPr marL="502920" indent="0">
              <a:buNone/>
              <a:defRPr/>
            </a:lvl3pPr>
            <a:lvl4pPr marL="822960" indent="0">
              <a:buNone/>
              <a:defRPr/>
            </a:lvl4pPr>
            <a:lvl5pPr marL="1097280" indent="0">
              <a:buNone/>
              <a:defRPr/>
            </a:lvl5pPr>
          </a:lstStyle>
          <a:p>
            <a:pPr lvl="0"/>
            <a:r>
              <a:rPr lang="en-US" dirty="0"/>
              <a:t>Prepared for</a:t>
            </a:r>
            <a:br>
              <a:rPr lang="en-US" dirty="0"/>
            </a:br>
            <a:r>
              <a:rPr lang="en-US" dirty="0"/>
              <a:t>Client Name here</a:t>
            </a:r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DADCA6B2-16E0-464F-A824-E5F528D8D16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190671" y="1"/>
            <a:ext cx="7010855" cy="6872143"/>
          </a:xfrm>
          <a:custGeom>
            <a:avLst/>
            <a:gdLst>
              <a:gd name="connsiteX0" fmla="*/ 1700452 w 7010855"/>
              <a:gd name="connsiteY0" fmla="*/ 0 h 6872143"/>
              <a:gd name="connsiteX1" fmla="*/ 7010855 w 7010855"/>
              <a:gd name="connsiteY1" fmla="*/ 0 h 6872143"/>
              <a:gd name="connsiteX2" fmla="*/ 7010855 w 7010855"/>
              <a:gd name="connsiteY2" fmla="*/ 6872143 h 6872143"/>
              <a:gd name="connsiteX3" fmla="*/ 1526227 w 7010855"/>
              <a:gd name="connsiteY3" fmla="*/ 6872143 h 6872143"/>
              <a:gd name="connsiteX4" fmla="*/ 1465384 w 7010855"/>
              <a:gd name="connsiteY4" fmla="*/ 6819440 h 6872143"/>
              <a:gd name="connsiteX5" fmla="*/ 0 w 7010855"/>
              <a:gd name="connsiteY5" fmla="*/ 3508606 h 6872143"/>
              <a:gd name="connsiteX6" fmla="*/ 1627677 w 7010855"/>
              <a:gd name="connsiteY6" fmla="*/ 57190 h 687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10855" h="6872143">
                <a:moveTo>
                  <a:pt x="1700452" y="0"/>
                </a:moveTo>
                <a:lnTo>
                  <a:pt x="7010855" y="0"/>
                </a:lnTo>
                <a:lnTo>
                  <a:pt x="7010855" y="6872143"/>
                </a:lnTo>
                <a:lnTo>
                  <a:pt x="1526227" y="6872143"/>
                </a:lnTo>
                <a:lnTo>
                  <a:pt x="1465384" y="6819440"/>
                </a:lnTo>
                <a:cubicBezTo>
                  <a:pt x="565168" y="6001244"/>
                  <a:pt x="0" y="4820926"/>
                  <a:pt x="0" y="3508606"/>
                </a:cubicBezTo>
                <a:cubicBezTo>
                  <a:pt x="0" y="2119091"/>
                  <a:pt x="633614" y="877564"/>
                  <a:pt x="1627677" y="5719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F41AB1-AF66-4B19-89C7-AC206CF1B022}"/>
              </a:ext>
            </a:extLst>
          </p:cNvPr>
          <p:cNvSpPr/>
          <p:nvPr userDrawn="1"/>
        </p:nvSpPr>
        <p:spPr>
          <a:xfrm rot="5400000">
            <a:off x="5932277" y="-459038"/>
            <a:ext cx="327446" cy="12192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35ACAE8-0F48-4D79-A27B-5AD3EA48D76B}"/>
              </a:ext>
            </a:extLst>
          </p:cNvPr>
          <p:cNvCxnSpPr>
            <a:cxnSpLocks/>
          </p:cNvCxnSpPr>
          <p:nvPr userDrawn="1"/>
        </p:nvCxnSpPr>
        <p:spPr>
          <a:xfrm>
            <a:off x="660062" y="3444248"/>
            <a:ext cx="364495" cy="0"/>
          </a:xfrm>
          <a:prstGeom prst="line">
            <a:avLst/>
          </a:prstGeom>
          <a:ln w="22225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>
            <a:extLst>
              <a:ext uri="{FF2B5EF4-FFF2-40B4-BE49-F238E27FC236}">
                <a16:creationId xmlns:a16="http://schemas.microsoft.com/office/drawing/2014/main" id="{C11E038D-AFEF-42CF-B57C-09D879FE27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1493" y="6187980"/>
            <a:ext cx="1649879" cy="257652"/>
          </a:xfrm>
          <a:prstGeom prst="rect">
            <a:avLst/>
          </a:prstGeom>
        </p:spPr>
      </p:pic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A22EBBF1-45E3-4873-8624-72B6BA572D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0062" y="5479175"/>
            <a:ext cx="4124043" cy="327447"/>
          </a:xfrm>
        </p:spPr>
        <p:txBody>
          <a:bodyPr lIns="0" anchor="ctr" anchorCtr="0">
            <a:noAutofit/>
          </a:bodyPr>
          <a:lstStyle>
            <a:lvl1pPr marL="0" indent="0">
              <a:buNone/>
              <a:defRPr sz="1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16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16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16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INTERVIEW / DATE (Optional)</a:t>
            </a:r>
          </a:p>
        </p:txBody>
      </p:sp>
    </p:spTree>
    <p:extLst>
      <p:ext uri="{BB962C8B-B14F-4D97-AF65-F5344CB8AC3E}">
        <p14:creationId xmlns:p14="http://schemas.microsoft.com/office/powerpoint/2010/main" val="3891604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intro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2B9EA-19B0-40DF-8159-96184708F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70" y="438911"/>
            <a:ext cx="9025128" cy="1161287"/>
          </a:xfrm>
        </p:spPr>
        <p:txBody>
          <a:bodyPr l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71C606C-6A4F-46CF-A659-18AF2BE20B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6929" y="1708534"/>
            <a:ext cx="7850188" cy="400110"/>
          </a:xfrm>
        </p:spPr>
        <p:txBody>
          <a:bodyPr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600"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600"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600"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add callout or intro text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63B6800-B6A4-4CB6-87BF-B5DB4D1CCDD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76929" y="2364092"/>
            <a:ext cx="11115071" cy="4493908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Click to add image or content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E698CF6-4637-4FB5-ACB8-EAB43E55A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6515" y="1776272"/>
            <a:ext cx="222926" cy="24052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ED8C2F6-9256-4172-9132-E756B8A6FE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6515" y="1776272"/>
            <a:ext cx="222926" cy="24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intr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2B9EA-19B0-40DF-8159-96184708F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70" y="438911"/>
            <a:ext cx="9025128" cy="1161287"/>
          </a:xfrm>
        </p:spPr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71C606C-6A4F-46CF-A659-18AF2BE20B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6929" y="1708534"/>
            <a:ext cx="7850188" cy="400110"/>
          </a:xfrm>
        </p:spPr>
        <p:txBody>
          <a:bodyPr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600"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600"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600"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add callout or intro text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E698CF6-4637-4FB5-ACB8-EAB43E55A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6515" y="1776272"/>
            <a:ext cx="222926" cy="24052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B4B9439-3DB5-49A8-A8A7-22B132F844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6515" y="1776272"/>
            <a:ext cx="222926" cy="24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01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2B9EA-19B0-40DF-8159-96184708F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70" y="438911"/>
            <a:ext cx="9025128" cy="1161287"/>
          </a:xfrm>
        </p:spPr>
        <p:txBody>
          <a:bodyPr lIns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6278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debard + 2-up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168404F-DAE8-4912-BBB0-02479687CD96}"/>
              </a:ext>
            </a:extLst>
          </p:cNvPr>
          <p:cNvSpPr/>
          <p:nvPr userDrawn="1"/>
        </p:nvSpPr>
        <p:spPr>
          <a:xfrm>
            <a:off x="-5939" y="0"/>
            <a:ext cx="3209771" cy="6858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ADDF2DC-2D9A-4858-802A-D7DC76C177D9}"/>
              </a:ext>
            </a:extLst>
          </p:cNvPr>
          <p:cNvSpPr/>
          <p:nvPr/>
        </p:nvSpPr>
        <p:spPr>
          <a:xfrm>
            <a:off x="-5939" y="0"/>
            <a:ext cx="3209771" cy="6858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 descr="Background pattern&#10;&#10;Description automatically generated">
            <a:extLst>
              <a:ext uri="{FF2B5EF4-FFF2-40B4-BE49-F238E27FC236}">
                <a16:creationId xmlns:a16="http://schemas.microsoft.com/office/drawing/2014/main" id="{F9A587AC-4F27-4627-95C0-31EA41625E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25000"/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" r="73247" b="32010"/>
          <a:stretch/>
        </p:blipFill>
        <p:spPr>
          <a:xfrm>
            <a:off x="-2" y="3856383"/>
            <a:ext cx="3209770" cy="3001617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BA78BC6-7161-4A1C-B0CF-900826283729}"/>
              </a:ext>
            </a:extLst>
          </p:cNvPr>
          <p:cNvCxnSpPr>
            <a:cxnSpLocks/>
          </p:cNvCxnSpPr>
          <p:nvPr/>
        </p:nvCxnSpPr>
        <p:spPr>
          <a:xfrm>
            <a:off x="553287" y="3767095"/>
            <a:ext cx="2042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19">
            <a:extLst>
              <a:ext uri="{FF2B5EF4-FFF2-40B4-BE49-F238E27FC236}">
                <a16:creationId xmlns:a16="http://schemas.microsoft.com/office/drawing/2014/main" id="{DDEEB791-484D-4F50-881B-E44154C493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3287" y="4065195"/>
            <a:ext cx="2522422" cy="584775"/>
          </a:xfrm>
        </p:spPr>
        <p:txBody>
          <a:bodyPr l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add subhead or other information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153EED1-36CC-4391-9DDA-429BCBDE8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287" y="1706779"/>
            <a:ext cx="2522422" cy="1846659"/>
          </a:xfrm>
        </p:spPr>
        <p:txBody>
          <a:bodyPr wrap="square" lIns="0" anchor="b">
            <a:sp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7B6C270-AC74-4485-9015-440DB2F7ECED}"/>
              </a:ext>
            </a:extLst>
          </p:cNvPr>
          <p:cNvCxnSpPr>
            <a:cxnSpLocks/>
          </p:cNvCxnSpPr>
          <p:nvPr/>
        </p:nvCxnSpPr>
        <p:spPr>
          <a:xfrm>
            <a:off x="8320363" y="2338503"/>
            <a:ext cx="222926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DFD4A25F-3995-44B1-B90D-A1CDEDCD74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20363" y="2475180"/>
            <a:ext cx="3094037" cy="338554"/>
          </a:xfrm>
        </p:spPr>
        <p:txBody>
          <a:bodyPr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add caption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DA8F73F-32D8-4F59-B790-6D6017BA5773}"/>
              </a:ext>
            </a:extLst>
          </p:cNvPr>
          <p:cNvCxnSpPr>
            <a:cxnSpLocks/>
          </p:cNvCxnSpPr>
          <p:nvPr/>
        </p:nvCxnSpPr>
        <p:spPr>
          <a:xfrm>
            <a:off x="8320363" y="5471846"/>
            <a:ext cx="222926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22">
            <a:extLst>
              <a:ext uri="{FF2B5EF4-FFF2-40B4-BE49-F238E27FC236}">
                <a16:creationId xmlns:a16="http://schemas.microsoft.com/office/drawing/2014/main" id="{FC0C2BB7-E763-4A3D-98F2-CBD5DFF5B16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20363" y="5608523"/>
            <a:ext cx="3094037" cy="338554"/>
          </a:xfrm>
        </p:spPr>
        <p:txBody>
          <a:bodyPr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907CFDF0-F63F-4B6A-8405-9571C0BB01D1}"/>
              </a:ext>
            </a:extLst>
          </p:cNvPr>
          <p:cNvSpPr>
            <a:spLocks noGrp="1"/>
          </p:cNvSpPr>
          <p:nvPr>
            <p:ph sz="quarter" idx="61" hasCustomPrompt="1"/>
          </p:nvPr>
        </p:nvSpPr>
        <p:spPr>
          <a:xfrm>
            <a:off x="3728777" y="495004"/>
            <a:ext cx="4211578" cy="2747335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Click to add image or content</a:t>
            </a:r>
          </a:p>
        </p:txBody>
      </p:sp>
      <p:sp>
        <p:nvSpPr>
          <p:cNvPr id="37" name="Content Placeholder 3">
            <a:extLst>
              <a:ext uri="{FF2B5EF4-FFF2-40B4-BE49-F238E27FC236}">
                <a16:creationId xmlns:a16="http://schemas.microsoft.com/office/drawing/2014/main" id="{9BA6388E-33E0-4A9E-A161-C1261B7FE3B2}"/>
              </a:ext>
            </a:extLst>
          </p:cNvPr>
          <p:cNvSpPr>
            <a:spLocks noGrp="1"/>
          </p:cNvSpPr>
          <p:nvPr>
            <p:ph sz="quarter" idx="62" hasCustomPrompt="1"/>
          </p:nvPr>
        </p:nvSpPr>
        <p:spPr>
          <a:xfrm>
            <a:off x="3728777" y="3628356"/>
            <a:ext cx="4211578" cy="2747335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Click to add image or content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F721AE-E593-49AD-AC52-7AAE801704AD}"/>
              </a:ext>
            </a:extLst>
          </p:cNvPr>
          <p:cNvCxnSpPr>
            <a:cxnSpLocks/>
          </p:cNvCxnSpPr>
          <p:nvPr userDrawn="1"/>
        </p:nvCxnSpPr>
        <p:spPr>
          <a:xfrm>
            <a:off x="553287" y="3767095"/>
            <a:ext cx="2042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53D990E-2D1F-4909-B5EA-39E35BF9661B}"/>
              </a:ext>
            </a:extLst>
          </p:cNvPr>
          <p:cNvCxnSpPr>
            <a:cxnSpLocks/>
          </p:cNvCxnSpPr>
          <p:nvPr userDrawn="1"/>
        </p:nvCxnSpPr>
        <p:spPr>
          <a:xfrm>
            <a:off x="8320363" y="2338503"/>
            <a:ext cx="222926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3C0DE78-FC8A-4840-8D6B-15221042F3D3}"/>
              </a:ext>
            </a:extLst>
          </p:cNvPr>
          <p:cNvCxnSpPr>
            <a:cxnSpLocks/>
          </p:cNvCxnSpPr>
          <p:nvPr userDrawn="1"/>
        </p:nvCxnSpPr>
        <p:spPr>
          <a:xfrm>
            <a:off x="8320363" y="5471846"/>
            <a:ext cx="222926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ED8C24C-1FE3-219D-E1F1-7E0ADE26D6F5}"/>
              </a:ext>
            </a:extLst>
          </p:cNvPr>
          <p:cNvSpPr txBox="1"/>
          <p:nvPr userDrawn="1"/>
        </p:nvSpPr>
        <p:spPr>
          <a:xfrm>
            <a:off x="10051413" y="6343157"/>
            <a:ext cx="1866378" cy="3131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lnSpc>
                <a:spcPct val="95000"/>
              </a:lnSpc>
            </a:pPr>
            <a:r>
              <a:rPr lang="en-US" sz="10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CAROLLO</a:t>
            </a:r>
            <a:r>
              <a:rPr lang="en-US" sz="9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   </a:t>
            </a:r>
            <a:r>
              <a:rPr lang="en-US" sz="900" spc="300" dirty="0">
                <a:solidFill>
                  <a:schemeClr val="accent1"/>
                </a:solidFill>
                <a:latin typeface="Arial Narrow" panose="020B0606020202030204" pitchFamily="34" charset="0"/>
              </a:rPr>
              <a:t>/</a:t>
            </a:r>
            <a:r>
              <a:rPr lang="en-US" sz="9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   </a:t>
            </a:r>
            <a:fld id="{E7B37AC3-26D8-44A8-8336-675969F41DB9}" type="slidenum">
              <a:rPr lang="en-US" sz="900" b="1" spc="300" smtClean="0">
                <a:solidFill>
                  <a:srgbClr val="003CB9"/>
                </a:solidFill>
                <a:latin typeface="Arial Narrow" panose="020B0606020202030204" pitchFamily="34" charset="0"/>
              </a:rPr>
              <a:pPr algn="r">
                <a:lnSpc>
                  <a:spcPct val="95000"/>
                </a:lnSpc>
              </a:pPr>
              <a:t>‹#›</a:t>
            </a:fld>
            <a:endParaRPr lang="en-US" sz="900" b="1" spc="300" dirty="0">
              <a:solidFill>
                <a:srgbClr val="003CB9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113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-up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153EED1-36CC-4391-9DDA-429BCBDE8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990" y="469574"/>
            <a:ext cx="10668330" cy="701731"/>
          </a:xfrm>
        </p:spPr>
        <p:txBody>
          <a:bodyPr wrap="square" lIns="0" anchor="ctr">
            <a:spAutoFit/>
          </a:bodyPr>
          <a:lstStyle>
            <a:lvl1pPr>
              <a:lnSpc>
                <a:spcPct val="9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9933B32-6478-4693-A0C4-F4A8DC983CBA}"/>
              </a:ext>
            </a:extLst>
          </p:cNvPr>
          <p:cNvSpPr/>
          <p:nvPr/>
        </p:nvSpPr>
        <p:spPr>
          <a:xfrm rot="5400000">
            <a:off x="5984538" y="-4440195"/>
            <a:ext cx="222926" cy="12192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4908E0B-AFDB-4AC7-9B62-80CE1445C614}"/>
              </a:ext>
            </a:extLst>
          </p:cNvPr>
          <p:cNvCxnSpPr>
            <a:cxnSpLocks/>
          </p:cNvCxnSpPr>
          <p:nvPr/>
        </p:nvCxnSpPr>
        <p:spPr>
          <a:xfrm>
            <a:off x="406926" y="4757162"/>
            <a:ext cx="222926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22A7BCB-CE4E-4DF5-9739-BC4D25A04E5D}"/>
              </a:ext>
            </a:extLst>
          </p:cNvPr>
          <p:cNvCxnSpPr>
            <a:cxnSpLocks/>
          </p:cNvCxnSpPr>
          <p:nvPr/>
        </p:nvCxnSpPr>
        <p:spPr>
          <a:xfrm>
            <a:off x="4363727" y="4757162"/>
            <a:ext cx="222926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D5D7530-9061-469D-90B4-FBB1EEC18F62}"/>
              </a:ext>
            </a:extLst>
          </p:cNvPr>
          <p:cNvCxnSpPr>
            <a:cxnSpLocks/>
          </p:cNvCxnSpPr>
          <p:nvPr/>
        </p:nvCxnSpPr>
        <p:spPr>
          <a:xfrm>
            <a:off x="8453906" y="4757162"/>
            <a:ext cx="222926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 Placeholder 22">
            <a:extLst>
              <a:ext uri="{FF2B5EF4-FFF2-40B4-BE49-F238E27FC236}">
                <a16:creationId xmlns:a16="http://schemas.microsoft.com/office/drawing/2014/main" id="{74DCCA4F-4C04-41C4-8310-5D2E2D5E99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6926" y="4893839"/>
            <a:ext cx="3195015" cy="338554"/>
          </a:xfrm>
        </p:spPr>
        <p:txBody>
          <a:bodyPr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600" i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55" name="Text Placeholder 22">
            <a:extLst>
              <a:ext uri="{FF2B5EF4-FFF2-40B4-BE49-F238E27FC236}">
                <a16:creationId xmlns:a16="http://schemas.microsoft.com/office/drawing/2014/main" id="{0C9BE45C-F17E-4AE6-9A90-969592C105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63727" y="4893839"/>
            <a:ext cx="3195016" cy="338554"/>
          </a:xfrm>
        </p:spPr>
        <p:txBody>
          <a:bodyPr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600" i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56" name="Text Placeholder 22">
            <a:extLst>
              <a:ext uri="{FF2B5EF4-FFF2-40B4-BE49-F238E27FC236}">
                <a16:creationId xmlns:a16="http://schemas.microsoft.com/office/drawing/2014/main" id="{502582D9-4353-41EB-8E84-D6B2950E893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453906" y="4893839"/>
            <a:ext cx="3195015" cy="338554"/>
          </a:xfrm>
        </p:spPr>
        <p:txBody>
          <a:bodyPr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600" i="1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57" name="Content Placeholder 3">
            <a:extLst>
              <a:ext uri="{FF2B5EF4-FFF2-40B4-BE49-F238E27FC236}">
                <a16:creationId xmlns:a16="http://schemas.microsoft.com/office/drawing/2014/main" id="{EE5A0422-2078-4BAD-9A1C-1CE7740DC8E2}"/>
              </a:ext>
            </a:extLst>
          </p:cNvPr>
          <p:cNvSpPr>
            <a:spLocks noGrp="1"/>
          </p:cNvSpPr>
          <p:nvPr>
            <p:ph sz="quarter" idx="54" hasCustomPrompt="1"/>
          </p:nvPr>
        </p:nvSpPr>
        <p:spPr>
          <a:xfrm>
            <a:off x="0" y="1933704"/>
            <a:ext cx="3931920" cy="2377190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Click to add image or content</a:t>
            </a:r>
          </a:p>
        </p:txBody>
      </p:sp>
      <p:sp>
        <p:nvSpPr>
          <p:cNvPr id="58" name="Content Placeholder 3">
            <a:extLst>
              <a:ext uri="{FF2B5EF4-FFF2-40B4-BE49-F238E27FC236}">
                <a16:creationId xmlns:a16="http://schemas.microsoft.com/office/drawing/2014/main" id="{94CCC19B-E88C-4255-8B87-39C1E887FEB7}"/>
              </a:ext>
            </a:extLst>
          </p:cNvPr>
          <p:cNvSpPr>
            <a:spLocks noGrp="1"/>
          </p:cNvSpPr>
          <p:nvPr>
            <p:ph sz="quarter" idx="60" hasCustomPrompt="1"/>
          </p:nvPr>
        </p:nvSpPr>
        <p:spPr>
          <a:xfrm>
            <a:off x="4125858" y="1933704"/>
            <a:ext cx="3931920" cy="2377190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Click to add image or content</a:t>
            </a:r>
          </a:p>
        </p:txBody>
      </p:sp>
      <p:sp>
        <p:nvSpPr>
          <p:cNvPr id="59" name="Content Placeholder 3">
            <a:extLst>
              <a:ext uri="{FF2B5EF4-FFF2-40B4-BE49-F238E27FC236}">
                <a16:creationId xmlns:a16="http://schemas.microsoft.com/office/drawing/2014/main" id="{32591587-D46E-4A5B-8C82-B97040150B77}"/>
              </a:ext>
            </a:extLst>
          </p:cNvPr>
          <p:cNvSpPr>
            <a:spLocks noGrp="1"/>
          </p:cNvSpPr>
          <p:nvPr>
            <p:ph sz="quarter" idx="61" hasCustomPrompt="1"/>
          </p:nvPr>
        </p:nvSpPr>
        <p:spPr>
          <a:xfrm>
            <a:off x="8260081" y="1933704"/>
            <a:ext cx="3931920" cy="2377190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Click to add image or content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A6CC7A-31F6-476F-BB8C-4101A160FA37}"/>
              </a:ext>
            </a:extLst>
          </p:cNvPr>
          <p:cNvSpPr/>
          <p:nvPr userDrawn="1"/>
        </p:nvSpPr>
        <p:spPr>
          <a:xfrm rot="5400000">
            <a:off x="5984538" y="-4440195"/>
            <a:ext cx="222926" cy="12192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4F81617-22BB-43C5-AD3F-9DCF30D43E77}"/>
              </a:ext>
            </a:extLst>
          </p:cNvPr>
          <p:cNvCxnSpPr>
            <a:cxnSpLocks/>
          </p:cNvCxnSpPr>
          <p:nvPr userDrawn="1"/>
        </p:nvCxnSpPr>
        <p:spPr>
          <a:xfrm>
            <a:off x="406926" y="4757162"/>
            <a:ext cx="222926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F798447-5FC7-4E91-9462-571D496F119F}"/>
              </a:ext>
            </a:extLst>
          </p:cNvPr>
          <p:cNvCxnSpPr>
            <a:cxnSpLocks/>
          </p:cNvCxnSpPr>
          <p:nvPr userDrawn="1"/>
        </p:nvCxnSpPr>
        <p:spPr>
          <a:xfrm>
            <a:off x="4363727" y="4757162"/>
            <a:ext cx="222926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11DCFC-5530-4C9F-B534-F1619781A84D}"/>
              </a:ext>
            </a:extLst>
          </p:cNvPr>
          <p:cNvCxnSpPr>
            <a:cxnSpLocks/>
          </p:cNvCxnSpPr>
          <p:nvPr userDrawn="1"/>
        </p:nvCxnSpPr>
        <p:spPr>
          <a:xfrm>
            <a:off x="8453906" y="4757162"/>
            <a:ext cx="222926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E215AF5-1C8E-C34A-6FA1-42DC2BE0B725}"/>
              </a:ext>
            </a:extLst>
          </p:cNvPr>
          <p:cNvSpPr txBox="1"/>
          <p:nvPr userDrawn="1"/>
        </p:nvSpPr>
        <p:spPr>
          <a:xfrm>
            <a:off x="10051413" y="6343157"/>
            <a:ext cx="1866378" cy="3131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lnSpc>
                <a:spcPct val="95000"/>
              </a:lnSpc>
            </a:pPr>
            <a:r>
              <a:rPr lang="en-US" sz="10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CAROLLO</a:t>
            </a:r>
            <a:r>
              <a:rPr lang="en-US" sz="9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   </a:t>
            </a:r>
            <a:r>
              <a:rPr lang="en-US" sz="900" spc="300" dirty="0">
                <a:solidFill>
                  <a:schemeClr val="accent1"/>
                </a:solidFill>
                <a:latin typeface="Arial Narrow" panose="020B0606020202030204" pitchFamily="34" charset="0"/>
              </a:rPr>
              <a:t>/</a:t>
            </a:r>
            <a:r>
              <a:rPr lang="en-US" sz="9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   </a:t>
            </a:r>
            <a:fld id="{E7B37AC3-26D8-44A8-8336-675969F41DB9}" type="slidenum">
              <a:rPr lang="en-US" sz="900" b="1" spc="300" smtClean="0">
                <a:solidFill>
                  <a:srgbClr val="003CB9"/>
                </a:solidFill>
                <a:latin typeface="Arial Narrow" panose="020B0606020202030204" pitchFamily="34" charset="0"/>
              </a:rPr>
              <a:pPr algn="r">
                <a:lnSpc>
                  <a:spcPct val="95000"/>
                </a:lnSpc>
              </a:pPr>
              <a:t>‹#›</a:t>
            </a:fld>
            <a:endParaRPr lang="en-US" sz="900" b="1" spc="300" dirty="0">
              <a:solidFill>
                <a:srgbClr val="003CB9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390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+ full image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C657A1-F23A-4639-A127-7A3E94999D6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-1" y="1322947"/>
            <a:ext cx="12192001" cy="5535053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274320" indent="0">
              <a:buNone/>
              <a:defRPr/>
            </a:lvl2pPr>
            <a:lvl3pPr marL="502920" indent="0">
              <a:buNone/>
              <a:defRPr/>
            </a:lvl3pPr>
            <a:lvl4pPr marL="822960" indent="0">
              <a:buNone/>
              <a:defRPr/>
            </a:lvl4pPr>
            <a:lvl5pPr marL="1097280" indent="0">
              <a:buNone/>
              <a:defRPr/>
            </a:lvl5pPr>
          </a:lstStyle>
          <a:p>
            <a:pPr lvl="0"/>
            <a:r>
              <a:rPr lang="en-US" dirty="0"/>
              <a:t>Click to add image or content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DD2E50-55FE-4A99-9D9A-6F7E13A3F3BF}"/>
              </a:ext>
            </a:extLst>
          </p:cNvPr>
          <p:cNvSpPr/>
          <p:nvPr userDrawn="1"/>
        </p:nvSpPr>
        <p:spPr>
          <a:xfrm rot="5400000">
            <a:off x="5509170" y="-5511572"/>
            <a:ext cx="1173659" cy="12192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F58F78-3372-474B-A151-27B970A1392A}"/>
              </a:ext>
            </a:extLst>
          </p:cNvPr>
          <p:cNvSpPr/>
          <p:nvPr/>
        </p:nvSpPr>
        <p:spPr>
          <a:xfrm rot="5400000">
            <a:off x="5509170" y="-5511572"/>
            <a:ext cx="1173659" cy="12192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153EED1-36CC-4391-9DDA-429BCBDE8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990" y="283219"/>
            <a:ext cx="10668330" cy="701731"/>
          </a:xfrm>
        </p:spPr>
        <p:txBody>
          <a:bodyPr wrap="square" lIns="0" anchor="ctr">
            <a:spAutoFit/>
          </a:bodyPr>
          <a:lstStyle>
            <a:lvl1pPr>
              <a:lnSpc>
                <a:spcPct val="9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4B8252-C6E7-7032-C47B-A0013A811BED}"/>
              </a:ext>
            </a:extLst>
          </p:cNvPr>
          <p:cNvSpPr txBox="1"/>
          <p:nvPr userDrawn="1"/>
        </p:nvSpPr>
        <p:spPr>
          <a:xfrm>
            <a:off x="10051413" y="6343157"/>
            <a:ext cx="1866378" cy="3131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lnSpc>
                <a:spcPct val="95000"/>
              </a:lnSpc>
            </a:pPr>
            <a:r>
              <a:rPr lang="en-US" sz="10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CAROLLO</a:t>
            </a:r>
            <a:r>
              <a:rPr lang="en-US" sz="9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   </a:t>
            </a:r>
            <a:r>
              <a:rPr lang="en-US" sz="900" spc="300" dirty="0">
                <a:solidFill>
                  <a:schemeClr val="accent1"/>
                </a:solidFill>
                <a:latin typeface="Arial Narrow" panose="020B0606020202030204" pitchFamily="34" charset="0"/>
              </a:rPr>
              <a:t>/</a:t>
            </a:r>
            <a:r>
              <a:rPr lang="en-US" sz="9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   </a:t>
            </a:r>
            <a:fld id="{E7B37AC3-26D8-44A8-8336-675969F41DB9}" type="slidenum">
              <a:rPr lang="en-US" sz="900" b="1" spc="300" smtClean="0">
                <a:solidFill>
                  <a:srgbClr val="003CB9"/>
                </a:solidFill>
                <a:latin typeface="Arial Narrow" panose="020B0606020202030204" pitchFamily="34" charset="0"/>
              </a:rPr>
              <a:pPr algn="r">
                <a:lnSpc>
                  <a:spcPct val="95000"/>
                </a:lnSpc>
              </a:pPr>
              <a:t>‹#›</a:t>
            </a:fld>
            <a:endParaRPr lang="en-US" sz="900" b="1" spc="300" dirty="0">
              <a:solidFill>
                <a:srgbClr val="003CB9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25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09955A2B-EB7A-4220-97F9-4BD8B6568B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" r="7393" b="35335"/>
          <a:stretch/>
        </p:blipFill>
        <p:spPr>
          <a:xfrm>
            <a:off x="0" y="3693661"/>
            <a:ext cx="12192000" cy="3164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BD8A2E-71A2-4A0C-859F-AC9444093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2883" y="1131984"/>
            <a:ext cx="7568530" cy="1588127"/>
          </a:xfrm>
        </p:spPr>
        <p:txBody>
          <a:bodyPr anchor="b">
            <a:spAutoFit/>
          </a:bodyPr>
          <a:lstStyle>
            <a:lvl1pPr>
              <a:lnSpc>
                <a:spcPct val="90000"/>
              </a:lnSpc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F994D51-B867-458C-900C-A8F9ED5EDB8E}"/>
              </a:ext>
            </a:extLst>
          </p:cNvPr>
          <p:cNvCxnSpPr>
            <a:cxnSpLocks/>
          </p:cNvCxnSpPr>
          <p:nvPr/>
        </p:nvCxnSpPr>
        <p:spPr>
          <a:xfrm>
            <a:off x="2482883" y="2881615"/>
            <a:ext cx="425780" cy="0"/>
          </a:xfrm>
          <a:prstGeom prst="line">
            <a:avLst/>
          </a:prstGeom>
          <a:ln w="2540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92EF27-3B4F-4653-A4A3-B5000D6F58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82883" y="3231995"/>
            <a:ext cx="7539038" cy="461665"/>
          </a:xfrm>
        </p:spPr>
        <p:txBody>
          <a:bodyPr lIns="0">
            <a:sp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ACE49C-2732-483C-ADF9-D85BD9CBED3D}"/>
              </a:ext>
            </a:extLst>
          </p:cNvPr>
          <p:cNvCxnSpPr>
            <a:cxnSpLocks/>
          </p:cNvCxnSpPr>
          <p:nvPr userDrawn="1"/>
        </p:nvCxnSpPr>
        <p:spPr>
          <a:xfrm>
            <a:off x="2482883" y="2881615"/>
            <a:ext cx="425780" cy="0"/>
          </a:xfrm>
          <a:prstGeom prst="line">
            <a:avLst/>
          </a:prstGeom>
          <a:ln w="2540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0A5C01A-AB9B-F73A-3080-B7717256B766}"/>
              </a:ext>
            </a:extLst>
          </p:cNvPr>
          <p:cNvSpPr txBox="1"/>
          <p:nvPr userDrawn="1"/>
        </p:nvSpPr>
        <p:spPr>
          <a:xfrm>
            <a:off x="10051413" y="6343157"/>
            <a:ext cx="1866378" cy="3131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lnSpc>
                <a:spcPct val="95000"/>
              </a:lnSpc>
            </a:pPr>
            <a:r>
              <a:rPr lang="en-US" sz="10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CAROLLO</a:t>
            </a:r>
            <a:r>
              <a:rPr lang="en-US" sz="9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   </a:t>
            </a:r>
            <a:r>
              <a:rPr lang="en-US" sz="900" spc="300" dirty="0">
                <a:solidFill>
                  <a:schemeClr val="accent1"/>
                </a:solidFill>
                <a:latin typeface="Arial Narrow" panose="020B0606020202030204" pitchFamily="34" charset="0"/>
              </a:rPr>
              <a:t>/</a:t>
            </a:r>
            <a:r>
              <a:rPr lang="en-US" sz="9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   </a:t>
            </a:r>
            <a:fld id="{E7B37AC3-26D8-44A8-8336-675969F41DB9}" type="slidenum">
              <a:rPr lang="en-US" sz="900" b="1" spc="300" smtClean="0">
                <a:solidFill>
                  <a:srgbClr val="003CB9"/>
                </a:solidFill>
                <a:latin typeface="Arial Narrow" panose="020B0606020202030204" pitchFamily="34" charset="0"/>
              </a:rPr>
              <a:pPr algn="r">
                <a:lnSpc>
                  <a:spcPct val="95000"/>
                </a:lnSpc>
              </a:pPr>
              <a:t>‹#›</a:t>
            </a:fld>
            <a:endParaRPr lang="en-US" sz="900" b="1" spc="300" dirty="0">
              <a:solidFill>
                <a:srgbClr val="003CB9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603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C6A8D2FC-D796-42BA-8762-024AE0489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" r="7393" b="35335"/>
          <a:stretch/>
        </p:blipFill>
        <p:spPr>
          <a:xfrm>
            <a:off x="0" y="3693661"/>
            <a:ext cx="12192000" cy="3164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BD8A2E-71A2-4A0C-859F-AC9444093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34919" y="1782368"/>
            <a:ext cx="7814425" cy="553998"/>
          </a:xfrm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3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quote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F05BCC-356E-4445-BBA2-1B12B403A893}"/>
              </a:ext>
            </a:extLst>
          </p:cNvPr>
          <p:cNvSpPr txBox="1"/>
          <p:nvPr/>
        </p:nvSpPr>
        <p:spPr>
          <a:xfrm>
            <a:off x="915897" y="1329674"/>
            <a:ext cx="132580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FAA41A"/>
                </a:solidFill>
                <a:latin typeface="Arial Black" panose="020B0A04020102020204" pitchFamily="34" charset="0"/>
                <a:cs typeface="Segoe UI Light" panose="020B0502040204020203" pitchFamily="34" charset="0"/>
              </a:rPr>
              <a:t>“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BB0C911-8C7F-4047-A982-C99E394331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18567" y="4874882"/>
            <a:ext cx="2930778" cy="369332"/>
          </a:xfrm>
        </p:spPr>
        <p:txBody>
          <a:bodyPr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800">
                <a:solidFill>
                  <a:srgbClr val="003CB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2800">
                <a:solidFill>
                  <a:srgbClr val="003CB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2800">
                <a:solidFill>
                  <a:srgbClr val="003CB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2800">
                <a:solidFill>
                  <a:srgbClr val="003CB9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E44480-A4E7-4446-A13B-9DFC4CB40ABD}"/>
              </a:ext>
            </a:extLst>
          </p:cNvPr>
          <p:cNvSpPr txBox="1"/>
          <p:nvPr userDrawn="1"/>
        </p:nvSpPr>
        <p:spPr>
          <a:xfrm>
            <a:off x="915897" y="1329674"/>
            <a:ext cx="132580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FAA41A"/>
                </a:solidFill>
                <a:latin typeface="Arial Black" panose="020B0A04020102020204" pitchFamily="34" charset="0"/>
                <a:cs typeface="Segoe UI Light" panose="020B0502040204020203" pitchFamily="34" charset="0"/>
              </a:rPr>
              <a:t>“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1CDEC8-CDB5-03A3-F797-154F69123352}"/>
              </a:ext>
            </a:extLst>
          </p:cNvPr>
          <p:cNvSpPr txBox="1"/>
          <p:nvPr userDrawn="1"/>
        </p:nvSpPr>
        <p:spPr>
          <a:xfrm>
            <a:off x="10051413" y="6343157"/>
            <a:ext cx="1866378" cy="3131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lnSpc>
                <a:spcPct val="95000"/>
              </a:lnSpc>
            </a:pPr>
            <a:r>
              <a:rPr lang="en-US" sz="10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CAROLLO</a:t>
            </a:r>
            <a:r>
              <a:rPr lang="en-US" sz="9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   </a:t>
            </a:r>
            <a:r>
              <a:rPr lang="en-US" sz="900" spc="300" dirty="0">
                <a:solidFill>
                  <a:schemeClr val="accent1"/>
                </a:solidFill>
                <a:latin typeface="Arial Narrow" panose="020B0606020202030204" pitchFamily="34" charset="0"/>
              </a:rPr>
              <a:t>/</a:t>
            </a:r>
            <a:r>
              <a:rPr lang="en-US" sz="9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   </a:t>
            </a:r>
            <a:fld id="{E7B37AC3-26D8-44A8-8336-675969F41DB9}" type="slidenum">
              <a:rPr lang="en-US" sz="900" b="1" spc="300" smtClean="0">
                <a:solidFill>
                  <a:srgbClr val="003CB9"/>
                </a:solidFill>
                <a:latin typeface="Arial Narrow" panose="020B0606020202030204" pitchFamily="34" charset="0"/>
              </a:rPr>
              <a:pPr algn="r">
                <a:lnSpc>
                  <a:spcPct val="95000"/>
                </a:lnSpc>
              </a:pPr>
              <a:t>‹#›</a:t>
            </a:fld>
            <a:endParaRPr lang="en-US" sz="900" b="1" spc="300" dirty="0">
              <a:solidFill>
                <a:srgbClr val="003CB9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508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FC3B90-B919-470C-89A0-AA20A6DE382F}"/>
              </a:ext>
            </a:extLst>
          </p:cNvPr>
          <p:cNvSpPr/>
          <p:nvPr userDrawn="1"/>
        </p:nvSpPr>
        <p:spPr>
          <a:xfrm rot="5400000">
            <a:off x="2667000" y="-2667000"/>
            <a:ext cx="6858000" cy="12192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CBF8C4-77E7-48C5-A5B2-7A65A3F9B1B0}"/>
              </a:ext>
            </a:extLst>
          </p:cNvPr>
          <p:cNvSpPr/>
          <p:nvPr/>
        </p:nvSpPr>
        <p:spPr>
          <a:xfrm rot="5400000">
            <a:off x="2667000" y="-2667000"/>
            <a:ext cx="6858000" cy="12192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DEFB1D9-080D-4CAE-BD31-0BE5E1CFA0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25000"/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" r="2660" b="32010"/>
          <a:stretch/>
        </p:blipFill>
        <p:spPr>
          <a:xfrm>
            <a:off x="4526" y="3856387"/>
            <a:ext cx="12187476" cy="30016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398782-2166-4933-8435-F6D80D332EB4}"/>
              </a:ext>
            </a:extLst>
          </p:cNvPr>
          <p:cNvSpPr txBox="1"/>
          <p:nvPr userDrawn="1"/>
        </p:nvSpPr>
        <p:spPr>
          <a:xfrm>
            <a:off x="391885" y="6289056"/>
            <a:ext cx="1493846" cy="3131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95000"/>
              </a:lnSpc>
            </a:pPr>
            <a:r>
              <a:rPr lang="en-US" sz="1000" b="1" spc="300" dirty="0">
                <a:solidFill>
                  <a:schemeClr val="bg1"/>
                </a:solidFill>
                <a:latin typeface="Arial Narrow" panose="020B0606020202030204" pitchFamily="34" charset="0"/>
              </a:rPr>
              <a:t>CAROLLO.COM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F53237B-39D7-4B18-83EB-8BA441C8C0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76567" y="6187980"/>
            <a:ext cx="1649879" cy="2576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DB27CE-31B0-428A-99EA-906334649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0630" y="3905844"/>
            <a:ext cx="9230690" cy="707886"/>
          </a:xfrm>
        </p:spPr>
        <p:txBody>
          <a:bodyPr wrap="square" anchor="b">
            <a:sp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closing slide text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F3FE04E-F1E6-4674-B307-9E490992FC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76567" y="6187980"/>
            <a:ext cx="1649879" cy="25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87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B3837-E32D-4F73-BD72-81F8E3E175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654" y="473573"/>
            <a:ext cx="10983817" cy="903605"/>
          </a:xfrm>
        </p:spPr>
        <p:txBody>
          <a:bodyPr/>
          <a:lstStyle>
            <a:lvl1pPr>
              <a:defRPr/>
            </a:lvl1pPr>
          </a:lstStyle>
          <a:p>
            <a:r>
              <a:rPr lang="en-US" sz="32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</a:t>
            </a:r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F65B1-6D05-49AC-8FB2-2C339530FEF5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82575" indent="-282575">
              <a:spcBef>
                <a:spcPts val="1200"/>
              </a:spcBef>
              <a:buFont typeface="Arial" panose="020B0604020202020204" pitchFamily="34" charset="0"/>
              <a:buChar char="•"/>
              <a:defRPr/>
            </a:lvl1pPr>
            <a:lvl2pPr>
              <a:spcBef>
                <a:spcPts val="1200"/>
              </a:spcBef>
              <a:buSzPct val="80000"/>
              <a:defRPr/>
            </a:lvl2pPr>
            <a:lvl3pPr>
              <a:spcBef>
                <a:spcPts val="800"/>
              </a:spcBef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396132" y="6394450"/>
            <a:ext cx="694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AAD03-4860-4E41-8C65-3BCAECF69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06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7">
          <p15:clr>
            <a:srgbClr val="FBAE40"/>
          </p15:clr>
        </p15:guide>
        <p15:guide id="2" pos="37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4AED0BE-B9E5-45C3-B65A-C1EE969DDE6C}"/>
              </a:ext>
            </a:extLst>
          </p:cNvPr>
          <p:cNvSpPr/>
          <p:nvPr userDrawn="1"/>
        </p:nvSpPr>
        <p:spPr>
          <a:xfrm rot="5400000">
            <a:off x="3197907" y="-3197907"/>
            <a:ext cx="5796186" cy="12192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DEFB1D9-080D-4CAE-BD31-0BE5E1CFA0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25000"/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" r="2660" b="32010"/>
          <a:stretch/>
        </p:blipFill>
        <p:spPr>
          <a:xfrm>
            <a:off x="4526" y="2794572"/>
            <a:ext cx="12187476" cy="300161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4FD2786-7629-47F7-8ED1-27767A6544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76565" y="6187980"/>
            <a:ext cx="1649879" cy="257652"/>
          </a:xfrm>
          <a:prstGeom prst="rect">
            <a:avLst/>
          </a:prstGeom>
        </p:spPr>
      </p:pic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0762E366-115B-4EC0-AA7B-63936F68CEB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0062" y="6165251"/>
            <a:ext cx="4124043" cy="327447"/>
          </a:xfrm>
          <a:noFill/>
        </p:spPr>
        <p:txBody>
          <a:bodyPr lIns="0" anchor="ctr" anchorCtr="0">
            <a:noAutofit/>
          </a:bodyPr>
          <a:lstStyle>
            <a:lvl1pPr marL="0" indent="0">
              <a:buNone/>
              <a:defRPr sz="150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1600">
                <a:latin typeface="Segoe UI Semibold" panose="020B0702040204020203" pitchFamily="34" charset="0"/>
                <a:cs typeface="Segoe UI Semibold" panose="020B0702040204020203" pitchFamily="34" charset="0"/>
              </a:defRPr>
            </a:lvl2pPr>
            <a:lvl3pPr marL="914400" indent="0">
              <a:buNone/>
              <a:defRPr sz="1600">
                <a:latin typeface="Segoe UI Semibold" panose="020B0702040204020203" pitchFamily="34" charset="0"/>
                <a:cs typeface="Segoe UI Semibold" panose="020B0702040204020203" pitchFamily="34" charset="0"/>
              </a:defRPr>
            </a:lvl3pPr>
            <a:lvl4pPr marL="1371600" indent="0">
              <a:buNone/>
              <a:defRPr sz="1600">
                <a:latin typeface="Segoe UI Semibold" panose="020B0702040204020203" pitchFamily="34" charset="0"/>
                <a:cs typeface="Segoe UI Semibold" panose="020B0702040204020203" pitchFamily="34" charset="0"/>
              </a:defRPr>
            </a:lvl4pPr>
            <a:lvl5pPr marL="1828800" indent="0">
              <a:buNone/>
              <a:defRPr sz="1600">
                <a:latin typeface="Segoe UI Semibold" panose="020B0702040204020203" pitchFamily="34" charset="0"/>
                <a:cs typeface="Segoe UI Semibold" panose="020B0702040204020203" pitchFamily="34" charset="0"/>
              </a:defRPr>
            </a:lvl5pPr>
          </a:lstStyle>
          <a:p>
            <a:pPr lvl="0"/>
            <a:r>
              <a:rPr lang="en-US" dirty="0"/>
              <a:t>INTERVIEW | DATE (Optional)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9EED5500-D3A6-4C59-BF17-8EE9FC6145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0062" y="4426001"/>
            <a:ext cx="4124043" cy="400110"/>
          </a:xfrm>
        </p:spPr>
        <p:txBody>
          <a:bodyPr lIns="0" anchor="t" anchorCtr="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6C3950E6-E5C8-4D3C-860C-B8344AD814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0062" y="3826760"/>
            <a:ext cx="4124043" cy="461665"/>
          </a:xfrm>
        </p:spPr>
        <p:txBody>
          <a:bodyPr lIns="0" anchor="b" anchorCtr="0">
            <a:sp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F088364A-A26F-427E-8622-70B3B536BEA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0062" y="297284"/>
            <a:ext cx="3072801" cy="646331"/>
          </a:xfrm>
        </p:spPr>
        <p:txBody>
          <a:bodyPr lIns="0"/>
          <a:lstStyle>
            <a:lvl1pPr marL="0" indent="0">
              <a:buNone/>
              <a:defRPr sz="18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marL="274320" indent="0">
              <a:buNone/>
              <a:defRPr/>
            </a:lvl2pPr>
            <a:lvl3pPr marL="502920" indent="0">
              <a:buNone/>
              <a:defRPr/>
            </a:lvl3pPr>
            <a:lvl4pPr marL="822960" indent="0">
              <a:buNone/>
              <a:defRPr/>
            </a:lvl4pPr>
            <a:lvl5pPr marL="1097280" indent="0">
              <a:buNone/>
              <a:defRPr/>
            </a:lvl5pPr>
          </a:lstStyle>
          <a:p>
            <a:pPr lvl="0"/>
            <a:r>
              <a:rPr lang="en-US" dirty="0"/>
              <a:t>Prepared for</a:t>
            </a:r>
            <a:br>
              <a:rPr lang="en-US" dirty="0"/>
            </a:br>
            <a:r>
              <a:rPr lang="en-US" dirty="0"/>
              <a:t>Client Name here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A578D07-5795-446C-8D4A-B9808DBD4A16}"/>
              </a:ext>
            </a:extLst>
          </p:cNvPr>
          <p:cNvCxnSpPr>
            <a:cxnSpLocks/>
          </p:cNvCxnSpPr>
          <p:nvPr/>
        </p:nvCxnSpPr>
        <p:spPr>
          <a:xfrm>
            <a:off x="660062" y="3387433"/>
            <a:ext cx="364495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phic 17">
            <a:extLst>
              <a:ext uri="{FF2B5EF4-FFF2-40B4-BE49-F238E27FC236}">
                <a16:creationId xmlns:a16="http://schemas.microsoft.com/office/drawing/2014/main" id="{E849D3FD-9872-47A9-BDBC-500219DB94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76565" y="6187980"/>
            <a:ext cx="1649879" cy="257652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79B48E2-4129-4E0B-B0B9-0EC4FE3D2F89}"/>
              </a:ext>
            </a:extLst>
          </p:cNvPr>
          <p:cNvCxnSpPr>
            <a:cxnSpLocks/>
          </p:cNvCxnSpPr>
          <p:nvPr userDrawn="1"/>
        </p:nvCxnSpPr>
        <p:spPr>
          <a:xfrm>
            <a:off x="660062" y="3387433"/>
            <a:ext cx="364495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ABE6C748-D86F-DB57-813D-546232C10B7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0062" y="1302529"/>
            <a:ext cx="10255588" cy="1940451"/>
          </a:xfrm>
        </p:spPr>
        <p:txBody>
          <a:bodyPr anchor="b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 dirty="0" smtClean="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 dirty="0" smtClean="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 dirty="0" smtClean="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 dirty="0" smtClean="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kern="1200" dirty="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207852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 AND 2 CO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371F5-EBC5-4E54-B225-B6EDEF28E8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654" y="466725"/>
            <a:ext cx="10983817" cy="903605"/>
          </a:xfrm>
        </p:spPr>
        <p:txBody>
          <a:bodyPr/>
          <a:lstStyle>
            <a:lvl1pPr>
              <a:defRPr/>
            </a:lvl1pPr>
          </a:lstStyle>
          <a:p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</a:t>
            </a:r>
            <a:r>
              <a:rPr lang="en-US" dirty="0"/>
              <a:t>Click to 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28903-AC10-4B20-B7C9-82DB1BFD85F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82575" indent="-282575">
              <a:buFont typeface="Wingdings" panose="05000000000000000000" pitchFamily="2" charset="2"/>
              <a:buChar char="§"/>
              <a:defRPr/>
            </a:lvl1pPr>
            <a:lvl2pPr>
              <a:buSzPct val="80000"/>
              <a:defRPr/>
            </a:lvl2pPr>
          </a:lstStyle>
          <a:p>
            <a:pPr lvl="0"/>
            <a:r>
              <a:rPr lang="en-US" dirty="0"/>
              <a:t>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5A7420-511E-4901-A5A1-24FA192F8B1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82575" indent="-282575">
              <a:buFont typeface="Wingdings" panose="05000000000000000000" pitchFamily="2" charset="2"/>
              <a:buChar char="§"/>
              <a:defRPr/>
            </a:lvl1pPr>
            <a:lvl2pPr>
              <a:buSzPct val="80000"/>
              <a:defRPr/>
            </a:lvl2pPr>
          </a:lstStyle>
          <a:p>
            <a:pPr lvl="0"/>
            <a:r>
              <a:rPr lang="en-US" dirty="0"/>
              <a:t>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69A0D9-F757-42F3-AE9D-47D7969F1A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242800" cy="197306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396132" y="6394450"/>
            <a:ext cx="694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AAD03-4860-4E41-8C65-3BCAECF69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6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3">
          <p15:clr>
            <a:srgbClr val="FBAE40"/>
          </p15:clr>
        </p15:guide>
        <p15:guide id="2" pos="36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0C064-C1D3-2E4E-BC04-E76CC2D78852}" type="datetimeFigureOut">
              <a:rPr lang="en-US" smtClean="0"/>
              <a:t>7/18/2025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1E7B3-801B-1B49-891B-95033F9C44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19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am 10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0AECC24A-0AC7-49D0-9882-826A1A422968}"/>
              </a:ext>
            </a:extLst>
          </p:cNvPr>
          <p:cNvSpPr/>
          <p:nvPr userDrawn="1"/>
        </p:nvSpPr>
        <p:spPr>
          <a:xfrm rot="5400000">
            <a:off x="5355059" y="-5357462"/>
            <a:ext cx="1481881" cy="12192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BE149F3-7571-460D-A684-5731B64818A0}"/>
              </a:ext>
            </a:extLst>
          </p:cNvPr>
          <p:cNvSpPr/>
          <p:nvPr/>
        </p:nvSpPr>
        <p:spPr>
          <a:xfrm rot="5400000">
            <a:off x="5355059" y="-5357462"/>
            <a:ext cx="1481881" cy="12192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153EED1-36CC-4391-9DDA-429BCBDE8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990" y="446137"/>
            <a:ext cx="10668330" cy="701731"/>
          </a:xfrm>
        </p:spPr>
        <p:txBody>
          <a:bodyPr wrap="square" lIns="0" anchor="ctr">
            <a:spAutoFit/>
          </a:bodyPr>
          <a:lstStyle>
            <a:lvl1pPr>
              <a:lnSpc>
                <a:spcPct val="9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3FDE339-036B-4619-998C-76467ACB4DEE}"/>
              </a:ext>
            </a:extLst>
          </p:cNvPr>
          <p:cNvCxnSpPr>
            <a:cxnSpLocks/>
          </p:cNvCxnSpPr>
          <p:nvPr/>
        </p:nvCxnSpPr>
        <p:spPr>
          <a:xfrm>
            <a:off x="573526" y="3115974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84699BB-1B5A-435D-9C9A-8A481F866C1D}"/>
              </a:ext>
            </a:extLst>
          </p:cNvPr>
          <p:cNvCxnSpPr>
            <a:cxnSpLocks/>
          </p:cNvCxnSpPr>
          <p:nvPr/>
        </p:nvCxnSpPr>
        <p:spPr>
          <a:xfrm>
            <a:off x="2789254" y="3115974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2">
            <a:extLst>
              <a:ext uri="{FF2B5EF4-FFF2-40B4-BE49-F238E27FC236}">
                <a16:creationId xmlns:a16="http://schemas.microsoft.com/office/drawing/2014/main" id="{95BE6832-8891-43AA-8009-68722D676A1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789254" y="3244274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69A6EB2A-6A3E-46BA-A0F3-11C118B346A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89254" y="3717015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Role (Optional)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3D7A461-48F1-4B70-95E7-3B74E943E146}"/>
              </a:ext>
            </a:extLst>
          </p:cNvPr>
          <p:cNvCxnSpPr>
            <a:cxnSpLocks/>
          </p:cNvCxnSpPr>
          <p:nvPr/>
        </p:nvCxnSpPr>
        <p:spPr>
          <a:xfrm>
            <a:off x="5013854" y="3115974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21644C54-50E6-4A04-8AA1-92F9753F45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3854" y="3244274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4D037198-8CE7-484A-A6F0-D67FEB1753E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13854" y="3717015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Role (Optional)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E9A5A31-C07C-44F7-B3DD-D7E037BA4E5E}"/>
              </a:ext>
            </a:extLst>
          </p:cNvPr>
          <p:cNvCxnSpPr>
            <a:cxnSpLocks/>
          </p:cNvCxnSpPr>
          <p:nvPr/>
        </p:nvCxnSpPr>
        <p:spPr>
          <a:xfrm>
            <a:off x="9474663" y="3115974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2A7C7697-71EB-409B-8AEE-B6B2B4AB643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477349" y="3244274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id="{96E62508-992A-44B9-B205-2A84D608CC4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477349" y="3717015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Role (Optional)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952869-786C-476F-9844-E3E1D75D28EB}"/>
              </a:ext>
            </a:extLst>
          </p:cNvPr>
          <p:cNvCxnSpPr>
            <a:cxnSpLocks/>
          </p:cNvCxnSpPr>
          <p:nvPr/>
        </p:nvCxnSpPr>
        <p:spPr>
          <a:xfrm>
            <a:off x="7235576" y="3115974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090C8098-566E-4C8F-BDD4-4D254F53027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35576" y="3244274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8BFA727E-68B9-4F06-97A1-60B1942777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35576" y="3717015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Role (Optional)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ADDD16E-26FF-4F80-868D-262BAA075114}"/>
              </a:ext>
            </a:extLst>
          </p:cNvPr>
          <p:cNvCxnSpPr>
            <a:cxnSpLocks/>
          </p:cNvCxnSpPr>
          <p:nvPr/>
        </p:nvCxnSpPr>
        <p:spPr>
          <a:xfrm>
            <a:off x="573526" y="5596646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0CE8D870-D2EF-4EDC-9CC1-59AFEB82705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73526" y="5724946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3167D5F3-977B-4AAE-8AEA-6F920353D45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73526" y="6197687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Role (Optional)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BCC7843-2A9A-4ADE-A517-38E73E534865}"/>
              </a:ext>
            </a:extLst>
          </p:cNvPr>
          <p:cNvCxnSpPr>
            <a:cxnSpLocks/>
          </p:cNvCxnSpPr>
          <p:nvPr/>
        </p:nvCxnSpPr>
        <p:spPr>
          <a:xfrm>
            <a:off x="2789254" y="5596646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5E62699E-1A37-405E-AD3F-58BAF70C545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789254" y="5724946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27E7695E-FB74-4151-AADB-458C23D7A6D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89254" y="6197687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Role (Optional)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BB0511A-FB02-4CC6-9813-1E887767FDFB}"/>
              </a:ext>
            </a:extLst>
          </p:cNvPr>
          <p:cNvCxnSpPr>
            <a:cxnSpLocks/>
          </p:cNvCxnSpPr>
          <p:nvPr/>
        </p:nvCxnSpPr>
        <p:spPr>
          <a:xfrm>
            <a:off x="5013854" y="5596646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AA5EB2FA-03DC-4645-BC0A-2C56DB5F9DB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013854" y="5724946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32F3DC9-3C4E-4738-A9D5-75F3DE3E00A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013854" y="6197687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Role (Optional)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056B17E-A591-46C4-8466-9F8310207CBC}"/>
              </a:ext>
            </a:extLst>
          </p:cNvPr>
          <p:cNvCxnSpPr>
            <a:cxnSpLocks/>
          </p:cNvCxnSpPr>
          <p:nvPr/>
        </p:nvCxnSpPr>
        <p:spPr>
          <a:xfrm>
            <a:off x="9474663" y="5596646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FE3B5ADC-7090-495E-803D-7943ECE6824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477349" y="5724946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34" name="Text Placeholder 22">
            <a:extLst>
              <a:ext uri="{FF2B5EF4-FFF2-40B4-BE49-F238E27FC236}">
                <a16:creationId xmlns:a16="http://schemas.microsoft.com/office/drawing/2014/main" id="{B3332840-B3AA-48CD-B2AC-DC4CC29FB13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477349" y="6197687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Role (Optional)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AE04F65-2BE8-4985-8C1D-F3EC5B6A5932}"/>
              </a:ext>
            </a:extLst>
          </p:cNvPr>
          <p:cNvCxnSpPr>
            <a:cxnSpLocks/>
          </p:cNvCxnSpPr>
          <p:nvPr/>
        </p:nvCxnSpPr>
        <p:spPr>
          <a:xfrm>
            <a:off x="7235576" y="5596646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2E54D26D-2FAB-47DF-BBD0-A243E4AE70CC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235576" y="5724946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67A236A0-7AB4-4315-B56F-EF315A037FBD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235576" y="6197687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Role (Optional)</a:t>
            </a:r>
          </a:p>
        </p:txBody>
      </p:sp>
      <p:sp>
        <p:nvSpPr>
          <p:cNvPr id="38" name="Picture Placeholder 6">
            <a:extLst>
              <a:ext uri="{FF2B5EF4-FFF2-40B4-BE49-F238E27FC236}">
                <a16:creationId xmlns:a16="http://schemas.microsoft.com/office/drawing/2014/main" id="{352922B1-7BE6-4593-8C39-2CB52BF88219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573526" y="1757363"/>
            <a:ext cx="1100137" cy="12303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9" name="Picture Placeholder 6">
            <a:extLst>
              <a:ext uri="{FF2B5EF4-FFF2-40B4-BE49-F238E27FC236}">
                <a16:creationId xmlns:a16="http://schemas.microsoft.com/office/drawing/2014/main" id="{5F43D8C6-F1F5-4624-8D7A-EEC04F29BBDA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2789254" y="1757363"/>
            <a:ext cx="1100137" cy="12303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0" name="Picture Placeholder 6">
            <a:extLst>
              <a:ext uri="{FF2B5EF4-FFF2-40B4-BE49-F238E27FC236}">
                <a16:creationId xmlns:a16="http://schemas.microsoft.com/office/drawing/2014/main" id="{54C2824B-24BD-44E5-B873-33083F0FC58E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5013854" y="1757363"/>
            <a:ext cx="1100137" cy="12303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CB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image</a:t>
            </a:r>
          </a:p>
        </p:txBody>
      </p:sp>
      <p:sp>
        <p:nvSpPr>
          <p:cNvPr id="41" name="Picture Placeholder 6">
            <a:extLst>
              <a:ext uri="{FF2B5EF4-FFF2-40B4-BE49-F238E27FC236}">
                <a16:creationId xmlns:a16="http://schemas.microsoft.com/office/drawing/2014/main" id="{D0601AA8-4DC4-466C-A368-D9927109856A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7235576" y="1757363"/>
            <a:ext cx="1100137" cy="12303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CB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42" name="Picture Placeholder 6">
            <a:extLst>
              <a:ext uri="{FF2B5EF4-FFF2-40B4-BE49-F238E27FC236}">
                <a16:creationId xmlns:a16="http://schemas.microsoft.com/office/drawing/2014/main" id="{D652085B-4F0F-408B-9796-724CB803A0D9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9477349" y="1757363"/>
            <a:ext cx="1100137" cy="12303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CB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43" name="Picture Placeholder 6">
            <a:extLst>
              <a:ext uri="{FF2B5EF4-FFF2-40B4-BE49-F238E27FC236}">
                <a16:creationId xmlns:a16="http://schemas.microsoft.com/office/drawing/2014/main" id="{70E32CD5-8064-42D6-9F3E-A43BF9F73C75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573526" y="4256403"/>
            <a:ext cx="1100137" cy="12303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4" name="Picture Placeholder 6">
            <a:extLst>
              <a:ext uri="{FF2B5EF4-FFF2-40B4-BE49-F238E27FC236}">
                <a16:creationId xmlns:a16="http://schemas.microsoft.com/office/drawing/2014/main" id="{7FAE4559-6143-4180-BDB2-FEF5074408C4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2789254" y="4256403"/>
            <a:ext cx="1100137" cy="12303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5" name="Picture Placeholder 6">
            <a:extLst>
              <a:ext uri="{FF2B5EF4-FFF2-40B4-BE49-F238E27FC236}">
                <a16:creationId xmlns:a16="http://schemas.microsoft.com/office/drawing/2014/main" id="{0988C674-9053-4274-B693-3784D57802B6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5013854" y="4256403"/>
            <a:ext cx="1100137" cy="12303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CB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image</a:t>
            </a:r>
          </a:p>
        </p:txBody>
      </p:sp>
      <p:sp>
        <p:nvSpPr>
          <p:cNvPr id="46" name="Picture Placeholder 6">
            <a:extLst>
              <a:ext uri="{FF2B5EF4-FFF2-40B4-BE49-F238E27FC236}">
                <a16:creationId xmlns:a16="http://schemas.microsoft.com/office/drawing/2014/main" id="{3E5C293A-81C5-4DBA-8A1C-8B2B3142C9A7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7235576" y="4256403"/>
            <a:ext cx="1100137" cy="12303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CB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47" name="Picture Placeholder 6">
            <a:extLst>
              <a:ext uri="{FF2B5EF4-FFF2-40B4-BE49-F238E27FC236}">
                <a16:creationId xmlns:a16="http://schemas.microsoft.com/office/drawing/2014/main" id="{F038A2A2-5476-48F2-890B-72C3D7CD2C35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9477349" y="4256403"/>
            <a:ext cx="1100137" cy="12303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CB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image</a:t>
            </a:r>
          </a:p>
          <a:p>
            <a:endParaRPr lang="en-US" dirty="0"/>
          </a:p>
        </p:txBody>
      </p:sp>
      <p:sp>
        <p:nvSpPr>
          <p:cNvPr id="49" name="Text Placeholder 22">
            <a:extLst>
              <a:ext uri="{FF2B5EF4-FFF2-40B4-BE49-F238E27FC236}">
                <a16:creationId xmlns:a16="http://schemas.microsoft.com/office/drawing/2014/main" id="{AD971845-4EB9-46AA-BA1D-D92F0F5BE766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573526" y="3244274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27F222A4-AA4C-46B0-B7E3-3F031EFB149A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73526" y="3717015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Role (Optional)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CD7A6C9-8762-4410-A4E7-6C1384342A59}"/>
              </a:ext>
            </a:extLst>
          </p:cNvPr>
          <p:cNvCxnSpPr>
            <a:cxnSpLocks/>
          </p:cNvCxnSpPr>
          <p:nvPr userDrawn="1"/>
        </p:nvCxnSpPr>
        <p:spPr>
          <a:xfrm>
            <a:off x="573526" y="3115974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42941D1-4D41-4AF7-8A48-C7943EF6B9F4}"/>
              </a:ext>
            </a:extLst>
          </p:cNvPr>
          <p:cNvCxnSpPr>
            <a:cxnSpLocks/>
          </p:cNvCxnSpPr>
          <p:nvPr userDrawn="1"/>
        </p:nvCxnSpPr>
        <p:spPr>
          <a:xfrm>
            <a:off x="2789254" y="3115974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66C6B61-7B05-4283-927F-F4F8AB4D5F47}"/>
              </a:ext>
            </a:extLst>
          </p:cNvPr>
          <p:cNvCxnSpPr>
            <a:cxnSpLocks/>
          </p:cNvCxnSpPr>
          <p:nvPr userDrawn="1"/>
        </p:nvCxnSpPr>
        <p:spPr>
          <a:xfrm>
            <a:off x="5013854" y="3115974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17543CF-47EA-4186-B17C-B3B021A8F2AF}"/>
              </a:ext>
            </a:extLst>
          </p:cNvPr>
          <p:cNvCxnSpPr>
            <a:cxnSpLocks/>
          </p:cNvCxnSpPr>
          <p:nvPr userDrawn="1"/>
        </p:nvCxnSpPr>
        <p:spPr>
          <a:xfrm>
            <a:off x="9474663" y="3115974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EB0A0E1-1AA8-49F8-91DF-A2D750C5DB9B}"/>
              </a:ext>
            </a:extLst>
          </p:cNvPr>
          <p:cNvCxnSpPr>
            <a:cxnSpLocks/>
          </p:cNvCxnSpPr>
          <p:nvPr userDrawn="1"/>
        </p:nvCxnSpPr>
        <p:spPr>
          <a:xfrm>
            <a:off x="7235576" y="3115974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B1CFB7E-187E-4DFC-A1BB-5046C5C97C71}"/>
              </a:ext>
            </a:extLst>
          </p:cNvPr>
          <p:cNvCxnSpPr>
            <a:cxnSpLocks/>
          </p:cNvCxnSpPr>
          <p:nvPr userDrawn="1"/>
        </p:nvCxnSpPr>
        <p:spPr>
          <a:xfrm>
            <a:off x="573526" y="5596646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FB2F185-DF49-4F80-BB8B-C6E1E427B513}"/>
              </a:ext>
            </a:extLst>
          </p:cNvPr>
          <p:cNvCxnSpPr>
            <a:cxnSpLocks/>
          </p:cNvCxnSpPr>
          <p:nvPr userDrawn="1"/>
        </p:nvCxnSpPr>
        <p:spPr>
          <a:xfrm>
            <a:off x="2789254" y="5596646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3CE273F-2D03-4F41-A92E-C788C89F62E8}"/>
              </a:ext>
            </a:extLst>
          </p:cNvPr>
          <p:cNvCxnSpPr>
            <a:cxnSpLocks/>
          </p:cNvCxnSpPr>
          <p:nvPr userDrawn="1"/>
        </p:nvCxnSpPr>
        <p:spPr>
          <a:xfrm>
            <a:off x="5013854" y="5596646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04AF76E-EF7E-4DD0-8BE4-E5025CAB7E5E}"/>
              </a:ext>
            </a:extLst>
          </p:cNvPr>
          <p:cNvCxnSpPr>
            <a:cxnSpLocks/>
          </p:cNvCxnSpPr>
          <p:nvPr userDrawn="1"/>
        </p:nvCxnSpPr>
        <p:spPr>
          <a:xfrm>
            <a:off x="9474663" y="5596646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A4EE597-83BB-4F0A-AE86-E7863F1A717E}"/>
              </a:ext>
            </a:extLst>
          </p:cNvPr>
          <p:cNvCxnSpPr>
            <a:cxnSpLocks/>
          </p:cNvCxnSpPr>
          <p:nvPr userDrawn="1"/>
        </p:nvCxnSpPr>
        <p:spPr>
          <a:xfrm>
            <a:off x="7235576" y="5596646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5384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am 6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C81CD15E-B8B1-4600-9442-07BFD6480E1B}"/>
              </a:ext>
            </a:extLst>
          </p:cNvPr>
          <p:cNvSpPr/>
          <p:nvPr userDrawn="1"/>
        </p:nvSpPr>
        <p:spPr>
          <a:xfrm>
            <a:off x="-5939" y="0"/>
            <a:ext cx="3209771" cy="6858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ADDF2DC-2D9A-4858-802A-D7DC76C177D9}"/>
              </a:ext>
            </a:extLst>
          </p:cNvPr>
          <p:cNvSpPr/>
          <p:nvPr/>
        </p:nvSpPr>
        <p:spPr>
          <a:xfrm>
            <a:off x="-5939" y="0"/>
            <a:ext cx="3209771" cy="6858000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 descr="Background pattern&#10;&#10;Description automatically generated">
            <a:extLst>
              <a:ext uri="{FF2B5EF4-FFF2-40B4-BE49-F238E27FC236}">
                <a16:creationId xmlns:a16="http://schemas.microsoft.com/office/drawing/2014/main" id="{F9A587AC-4F27-4627-95C0-31EA41625E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25000"/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" r="73247" b="32010"/>
          <a:stretch/>
        </p:blipFill>
        <p:spPr>
          <a:xfrm>
            <a:off x="-2" y="3856383"/>
            <a:ext cx="3209770" cy="3001617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BA78BC6-7161-4A1C-B0CF-900826283729}"/>
              </a:ext>
            </a:extLst>
          </p:cNvPr>
          <p:cNvCxnSpPr>
            <a:cxnSpLocks/>
          </p:cNvCxnSpPr>
          <p:nvPr/>
        </p:nvCxnSpPr>
        <p:spPr>
          <a:xfrm>
            <a:off x="553287" y="3767095"/>
            <a:ext cx="2042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19">
            <a:extLst>
              <a:ext uri="{FF2B5EF4-FFF2-40B4-BE49-F238E27FC236}">
                <a16:creationId xmlns:a16="http://schemas.microsoft.com/office/drawing/2014/main" id="{DDEEB791-484D-4F50-881B-E44154C493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3287" y="4065195"/>
            <a:ext cx="2522422" cy="830997"/>
          </a:xfrm>
        </p:spPr>
        <p:txBody>
          <a:bodyPr l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dirty="0"/>
              <a:t>Click to edit introduction to team member slide text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153EED1-36CC-4391-9DDA-429BCBDE8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287" y="1706779"/>
            <a:ext cx="2522422" cy="1846659"/>
          </a:xfrm>
        </p:spPr>
        <p:txBody>
          <a:bodyPr wrap="square" lIns="0" anchor="b">
            <a:sp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435CB68-1C0C-4CC6-91D2-A57B2FFAEFDA}"/>
              </a:ext>
            </a:extLst>
          </p:cNvPr>
          <p:cNvCxnSpPr>
            <a:cxnSpLocks/>
          </p:cNvCxnSpPr>
          <p:nvPr/>
        </p:nvCxnSpPr>
        <p:spPr>
          <a:xfrm>
            <a:off x="4044737" y="2416669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934EBF5-A2CA-4B8D-ADA7-028A31CD5D71}"/>
              </a:ext>
            </a:extLst>
          </p:cNvPr>
          <p:cNvCxnSpPr>
            <a:cxnSpLocks/>
          </p:cNvCxnSpPr>
          <p:nvPr/>
        </p:nvCxnSpPr>
        <p:spPr>
          <a:xfrm>
            <a:off x="6677318" y="2416669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Placeholder 22">
            <a:extLst>
              <a:ext uri="{FF2B5EF4-FFF2-40B4-BE49-F238E27FC236}">
                <a16:creationId xmlns:a16="http://schemas.microsoft.com/office/drawing/2014/main" id="{3E6C29ED-4C9A-46B5-B3C2-8BF7EB2D02E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83254" y="2526628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54" name="Text Placeholder 22">
            <a:extLst>
              <a:ext uri="{FF2B5EF4-FFF2-40B4-BE49-F238E27FC236}">
                <a16:creationId xmlns:a16="http://schemas.microsoft.com/office/drawing/2014/main" id="{B7D7A763-EBA0-4D1F-99B5-15356E6AA42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83254" y="2999369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Role (Optional)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19ADF62-090A-4DA1-BB3C-5EA67103924C}"/>
              </a:ext>
            </a:extLst>
          </p:cNvPr>
          <p:cNvCxnSpPr>
            <a:cxnSpLocks/>
          </p:cNvCxnSpPr>
          <p:nvPr/>
        </p:nvCxnSpPr>
        <p:spPr>
          <a:xfrm>
            <a:off x="9309899" y="2416669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 Placeholder 22">
            <a:extLst>
              <a:ext uri="{FF2B5EF4-FFF2-40B4-BE49-F238E27FC236}">
                <a16:creationId xmlns:a16="http://schemas.microsoft.com/office/drawing/2014/main" id="{AADD2B31-DE73-40E6-BDCF-B3293F73D78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15835" y="2526628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57" name="Text Placeholder 22">
            <a:extLst>
              <a:ext uri="{FF2B5EF4-FFF2-40B4-BE49-F238E27FC236}">
                <a16:creationId xmlns:a16="http://schemas.microsoft.com/office/drawing/2014/main" id="{9B5D41AC-F858-4BE6-ADDF-BBF88EA4983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315835" y="2999369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Role (Optional)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237B20B-5C73-4EA6-B289-40CC083C8F07}"/>
              </a:ext>
            </a:extLst>
          </p:cNvPr>
          <p:cNvCxnSpPr>
            <a:cxnSpLocks/>
          </p:cNvCxnSpPr>
          <p:nvPr/>
        </p:nvCxnSpPr>
        <p:spPr>
          <a:xfrm>
            <a:off x="4044737" y="5339679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 Placeholder 22">
            <a:extLst>
              <a:ext uri="{FF2B5EF4-FFF2-40B4-BE49-F238E27FC236}">
                <a16:creationId xmlns:a16="http://schemas.microsoft.com/office/drawing/2014/main" id="{30A22F0F-D6F0-46E5-B7A1-A7A170695EA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50673" y="5449638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60" name="Text Placeholder 22">
            <a:extLst>
              <a:ext uri="{FF2B5EF4-FFF2-40B4-BE49-F238E27FC236}">
                <a16:creationId xmlns:a16="http://schemas.microsoft.com/office/drawing/2014/main" id="{5AACE02C-D57B-4717-ADD4-EC7F42F03E7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050673" y="5922379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B9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Role (Optional)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6884170-CC77-43CC-ACA0-5531063DA7D9}"/>
              </a:ext>
            </a:extLst>
          </p:cNvPr>
          <p:cNvCxnSpPr>
            <a:cxnSpLocks/>
          </p:cNvCxnSpPr>
          <p:nvPr/>
        </p:nvCxnSpPr>
        <p:spPr>
          <a:xfrm>
            <a:off x="6677318" y="5339679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 Placeholder 22">
            <a:extLst>
              <a:ext uri="{FF2B5EF4-FFF2-40B4-BE49-F238E27FC236}">
                <a16:creationId xmlns:a16="http://schemas.microsoft.com/office/drawing/2014/main" id="{EB88CF5B-2C19-464E-8491-7FD543DE42E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683254" y="5449638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63" name="Text Placeholder 22">
            <a:extLst>
              <a:ext uri="{FF2B5EF4-FFF2-40B4-BE49-F238E27FC236}">
                <a16:creationId xmlns:a16="http://schemas.microsoft.com/office/drawing/2014/main" id="{6B384E55-3EF9-4D23-B3D5-8E7FF94042B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683254" y="5922379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Role (Optional)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F2AA52E-213B-4378-B5BE-EE7FB0CE209A}"/>
              </a:ext>
            </a:extLst>
          </p:cNvPr>
          <p:cNvCxnSpPr>
            <a:cxnSpLocks/>
          </p:cNvCxnSpPr>
          <p:nvPr/>
        </p:nvCxnSpPr>
        <p:spPr>
          <a:xfrm>
            <a:off x="9309899" y="5339679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 Placeholder 22">
            <a:extLst>
              <a:ext uri="{FF2B5EF4-FFF2-40B4-BE49-F238E27FC236}">
                <a16:creationId xmlns:a16="http://schemas.microsoft.com/office/drawing/2014/main" id="{F549D087-CF86-44F9-A79B-5E935BF9C40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315835" y="5449638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66" name="Text Placeholder 22">
            <a:extLst>
              <a:ext uri="{FF2B5EF4-FFF2-40B4-BE49-F238E27FC236}">
                <a16:creationId xmlns:a16="http://schemas.microsoft.com/office/drawing/2014/main" id="{FFF41B69-9320-4BBE-89EB-1230B449BD2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15835" y="5922379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Role (Optional)</a:t>
            </a:r>
          </a:p>
        </p:txBody>
      </p:sp>
      <p:sp>
        <p:nvSpPr>
          <p:cNvPr id="67" name="Picture Placeholder 6">
            <a:extLst>
              <a:ext uri="{FF2B5EF4-FFF2-40B4-BE49-F238E27FC236}">
                <a16:creationId xmlns:a16="http://schemas.microsoft.com/office/drawing/2014/main" id="{1CEB915D-A3BF-4349-8141-86C7CD13C2E1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4044737" y="878301"/>
            <a:ext cx="1277275" cy="142841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68" name="Picture Placeholder 6">
            <a:extLst>
              <a:ext uri="{FF2B5EF4-FFF2-40B4-BE49-F238E27FC236}">
                <a16:creationId xmlns:a16="http://schemas.microsoft.com/office/drawing/2014/main" id="{D9E0ED92-3DB7-46EF-B5F3-AA36B00D4784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6677318" y="878301"/>
            <a:ext cx="1277275" cy="142841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69" name="Picture Placeholder 6">
            <a:extLst>
              <a:ext uri="{FF2B5EF4-FFF2-40B4-BE49-F238E27FC236}">
                <a16:creationId xmlns:a16="http://schemas.microsoft.com/office/drawing/2014/main" id="{AB2B0847-E641-41E3-8254-4936CC512155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9309899" y="878301"/>
            <a:ext cx="1277275" cy="142841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70" name="Picture Placeholder 6">
            <a:extLst>
              <a:ext uri="{FF2B5EF4-FFF2-40B4-BE49-F238E27FC236}">
                <a16:creationId xmlns:a16="http://schemas.microsoft.com/office/drawing/2014/main" id="{BC8229F2-CEC8-454B-8248-E001E0A5A117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4044737" y="3779887"/>
            <a:ext cx="1277275" cy="142841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71" name="Picture Placeholder 6">
            <a:extLst>
              <a:ext uri="{FF2B5EF4-FFF2-40B4-BE49-F238E27FC236}">
                <a16:creationId xmlns:a16="http://schemas.microsoft.com/office/drawing/2014/main" id="{F1DEDAC2-6644-4D81-9A25-327036BB801B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6677318" y="3779887"/>
            <a:ext cx="1277275" cy="142841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72" name="Picture Placeholder 6">
            <a:extLst>
              <a:ext uri="{FF2B5EF4-FFF2-40B4-BE49-F238E27FC236}">
                <a16:creationId xmlns:a16="http://schemas.microsoft.com/office/drawing/2014/main" id="{8301DC89-6F07-4027-934D-DD39BADF6085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9309899" y="3779887"/>
            <a:ext cx="1277275" cy="142841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A22F5194-CA33-4EBD-967D-4AA2EF3669A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044737" y="2526628"/>
            <a:ext cx="1808993" cy="472741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500" b="1" i="0">
                <a:solidFill>
                  <a:srgbClr val="003CB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r>
              <a:rPr lang="en-US" dirty="0"/>
              <a:t>Click to add First and Last Name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9F4764DA-B020-4C05-B7F0-083411FAA3E2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044737" y="2999369"/>
            <a:ext cx="1808993" cy="307777"/>
          </a:xfrm>
        </p:spPr>
        <p:txBody>
          <a:bodyPr wrap="square"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3CB9"/>
              </a:buClr>
              <a:buFont typeface="Arial" panose="020B0604020202020204" pitchFamily="34" charset="0"/>
              <a:buNone/>
              <a:defRPr sz="1400" b="0" i="1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buClr>
                <a:srgbClr val="003CB9"/>
              </a:buClr>
              <a:defRPr sz="160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 dirty="0"/>
              <a:t>Role (Optional)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D2BFB61-562B-49DE-85CA-018D28F21AFA}"/>
              </a:ext>
            </a:extLst>
          </p:cNvPr>
          <p:cNvCxnSpPr>
            <a:cxnSpLocks/>
          </p:cNvCxnSpPr>
          <p:nvPr userDrawn="1"/>
        </p:nvCxnSpPr>
        <p:spPr>
          <a:xfrm>
            <a:off x="553287" y="3767095"/>
            <a:ext cx="20422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EDAEC1-01DC-4F41-9787-72BE4314E75D}"/>
              </a:ext>
            </a:extLst>
          </p:cNvPr>
          <p:cNvCxnSpPr>
            <a:cxnSpLocks/>
          </p:cNvCxnSpPr>
          <p:nvPr userDrawn="1"/>
        </p:nvCxnSpPr>
        <p:spPr>
          <a:xfrm>
            <a:off x="4044737" y="2416669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C52CA89-7568-4547-8B9D-289DC8F8995E}"/>
              </a:ext>
            </a:extLst>
          </p:cNvPr>
          <p:cNvCxnSpPr>
            <a:cxnSpLocks/>
          </p:cNvCxnSpPr>
          <p:nvPr userDrawn="1"/>
        </p:nvCxnSpPr>
        <p:spPr>
          <a:xfrm>
            <a:off x="6677318" y="2416669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07AF7C1-F2B0-4B24-B9F8-2B3F1B31E3C3}"/>
              </a:ext>
            </a:extLst>
          </p:cNvPr>
          <p:cNvCxnSpPr>
            <a:cxnSpLocks/>
          </p:cNvCxnSpPr>
          <p:nvPr userDrawn="1"/>
        </p:nvCxnSpPr>
        <p:spPr>
          <a:xfrm>
            <a:off x="9309899" y="2416669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4C0800E-6371-4491-9473-558CD70DA0F7}"/>
              </a:ext>
            </a:extLst>
          </p:cNvPr>
          <p:cNvCxnSpPr>
            <a:cxnSpLocks/>
          </p:cNvCxnSpPr>
          <p:nvPr userDrawn="1"/>
        </p:nvCxnSpPr>
        <p:spPr>
          <a:xfrm>
            <a:off x="4044737" y="5339679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852841C-2A33-4A88-9D94-3D10F727DBCB}"/>
              </a:ext>
            </a:extLst>
          </p:cNvPr>
          <p:cNvCxnSpPr>
            <a:cxnSpLocks/>
          </p:cNvCxnSpPr>
          <p:nvPr userDrawn="1"/>
        </p:nvCxnSpPr>
        <p:spPr>
          <a:xfrm>
            <a:off x="6677318" y="5339679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BA94648-DE03-498F-86B3-A76E5FD843D8}"/>
              </a:ext>
            </a:extLst>
          </p:cNvPr>
          <p:cNvCxnSpPr>
            <a:cxnSpLocks/>
          </p:cNvCxnSpPr>
          <p:nvPr userDrawn="1"/>
        </p:nvCxnSpPr>
        <p:spPr>
          <a:xfrm>
            <a:off x="9309899" y="5339679"/>
            <a:ext cx="236475" cy="0"/>
          </a:xfrm>
          <a:prstGeom prst="line">
            <a:avLst/>
          </a:prstGeom>
          <a:ln w="19050">
            <a:solidFill>
              <a:srgbClr val="FAA4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D82D0EB-0533-35DE-D1CA-86E0DD99D572}"/>
              </a:ext>
            </a:extLst>
          </p:cNvPr>
          <p:cNvSpPr txBox="1"/>
          <p:nvPr userDrawn="1"/>
        </p:nvSpPr>
        <p:spPr>
          <a:xfrm>
            <a:off x="10051413" y="6343157"/>
            <a:ext cx="1866378" cy="3131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lnSpc>
                <a:spcPct val="95000"/>
              </a:lnSpc>
            </a:pPr>
            <a:r>
              <a:rPr lang="en-US" sz="10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CAROLLO</a:t>
            </a:r>
            <a:r>
              <a:rPr lang="en-US" sz="9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   </a:t>
            </a:r>
            <a:r>
              <a:rPr lang="en-US" sz="900" spc="300" dirty="0">
                <a:solidFill>
                  <a:schemeClr val="accent1"/>
                </a:solidFill>
                <a:latin typeface="Arial Narrow" panose="020B0606020202030204" pitchFamily="34" charset="0"/>
              </a:rPr>
              <a:t>/</a:t>
            </a:r>
            <a:r>
              <a:rPr lang="en-US" sz="9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   </a:t>
            </a:r>
            <a:fld id="{E7B37AC3-26D8-44A8-8336-675969F41DB9}" type="slidenum">
              <a:rPr lang="en-US" sz="900" b="1" spc="300" smtClean="0">
                <a:solidFill>
                  <a:srgbClr val="003CB9"/>
                </a:solidFill>
                <a:latin typeface="Arial Narrow" panose="020B0606020202030204" pitchFamily="34" charset="0"/>
              </a:rPr>
              <a:pPr algn="r">
                <a:lnSpc>
                  <a:spcPct val="95000"/>
                </a:lnSpc>
              </a:pPr>
              <a:t>‹#›</a:t>
            </a:fld>
            <a:endParaRPr lang="en-US" sz="900" b="1" spc="300" dirty="0">
              <a:solidFill>
                <a:srgbClr val="003CB9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040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2B9EA-19B0-40DF-8159-96184708F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460AE04-911C-4E41-A9EA-B1868F696D2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24128" y="1801368"/>
            <a:ext cx="8737270" cy="2047740"/>
          </a:xfrm>
        </p:spPr>
        <p:txBody>
          <a:bodyPr wrap="square">
            <a:sp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2437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bullets w Double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80930-7F48-4302-867F-07C583F01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5F412BA3-4220-4131-A371-70ED3FEDCA9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24128" y="1801368"/>
            <a:ext cx="8139750" cy="2047740"/>
          </a:xfrm>
        </p:spPr>
        <p:txBody>
          <a:bodyPr wrap="square">
            <a:sp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00171F07-1344-43FC-AA45-0261410D63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17"/>
          <a:stretch/>
        </p:blipFill>
        <p:spPr>
          <a:xfrm>
            <a:off x="9409083" y="501872"/>
            <a:ext cx="2782917" cy="5629922"/>
          </a:xfrm>
          <a:prstGeom prst="rect">
            <a:avLst/>
          </a:prstGeom>
        </p:spPr>
      </p:pic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DC879935-A746-4110-B392-39003792CC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17"/>
          <a:stretch/>
        </p:blipFill>
        <p:spPr>
          <a:xfrm>
            <a:off x="9409083" y="501872"/>
            <a:ext cx="2782917" cy="562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3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2co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2B9EA-19B0-40DF-8159-96184708F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460AE04-911C-4E41-A9EA-B1868F696D2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24128" y="1801366"/>
            <a:ext cx="4586511" cy="2075440"/>
          </a:xfrm>
        </p:spPr>
        <p:txBody>
          <a:bodyPr>
            <a:sp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95584A-E9FF-4D19-968A-6D85813CFA6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38424" y="1801367"/>
            <a:ext cx="4621902" cy="2047740"/>
          </a:xfrm>
        </p:spPr>
        <p:txBody>
          <a:bodyPr>
            <a:sp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067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header + 2co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2B9EA-19B0-40DF-8159-96184708F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70" y="438911"/>
            <a:ext cx="9025128" cy="1161287"/>
          </a:xfrm>
        </p:spPr>
        <p:txBody>
          <a:bodyPr l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460AE04-911C-4E41-A9EA-B1868F696D2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24128" y="2395728"/>
            <a:ext cx="4586511" cy="2047740"/>
          </a:xfrm>
        </p:spPr>
        <p:txBody>
          <a:bodyPr>
            <a:sp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95584A-E9FF-4D19-968A-6D85813CFA6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38424" y="2395728"/>
            <a:ext cx="4621902" cy="2047740"/>
          </a:xfrm>
        </p:spPr>
        <p:txBody>
          <a:bodyPr>
            <a:sp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71C606C-6A4F-46CF-A659-18AF2BE20B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6270" y="1713504"/>
            <a:ext cx="7850188" cy="400110"/>
          </a:xfrm>
        </p:spPr>
        <p:txBody>
          <a:bodyPr l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sz="1600"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sz="1600"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sz="1600"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sz="1600"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497656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bullets 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2B9EA-19B0-40DF-8159-96184708F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460AE04-911C-4E41-A9EA-B1868F696D2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24128" y="1801368"/>
            <a:ext cx="4587778" cy="2047740"/>
          </a:xfrm>
        </p:spPr>
        <p:txBody>
          <a:bodyPr wrap="square">
            <a:sp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258B7FE-32D0-4966-9E23-878FD648933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25671" y="1801812"/>
            <a:ext cx="6266329" cy="5056187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to add image or content</a:t>
            </a:r>
          </a:p>
        </p:txBody>
      </p:sp>
    </p:spTree>
    <p:extLst>
      <p:ext uri="{BB962C8B-B14F-4D97-AF65-F5344CB8AC3E}">
        <p14:creationId xmlns:p14="http://schemas.microsoft.com/office/powerpoint/2010/main" val="3788016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FDD5A00-E259-42E7-A0BD-2413479CE905}"/>
              </a:ext>
            </a:extLst>
          </p:cNvPr>
          <p:cNvSpPr/>
          <p:nvPr/>
        </p:nvSpPr>
        <p:spPr>
          <a:xfrm>
            <a:off x="0" y="0"/>
            <a:ext cx="222926" cy="6857998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C10619-0994-63E7-A1EB-870FD2E38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4128" y="1801368"/>
            <a:ext cx="8737270" cy="18384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Level 2 Bullet Style</a:t>
            </a:r>
          </a:p>
          <a:p>
            <a:pPr lvl="2"/>
            <a:r>
              <a:rPr lang="en-US" dirty="0"/>
              <a:t>Level 3 Bullet</a:t>
            </a:r>
          </a:p>
          <a:p>
            <a:pPr lvl="3"/>
            <a:r>
              <a:rPr lang="en-US" dirty="0"/>
              <a:t>Level 4 Bullet</a:t>
            </a:r>
          </a:p>
          <a:p>
            <a:pPr lvl="4"/>
            <a:r>
              <a:rPr lang="en-US" dirty="0"/>
              <a:t>Level 5 Bullet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DF81FE-145C-4273-8E85-D9F3D3B0EE34}"/>
              </a:ext>
            </a:extLst>
          </p:cNvPr>
          <p:cNvSpPr txBox="1"/>
          <p:nvPr/>
        </p:nvSpPr>
        <p:spPr>
          <a:xfrm>
            <a:off x="10051413" y="6343157"/>
            <a:ext cx="1866378" cy="3131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lnSpc>
                <a:spcPct val="95000"/>
              </a:lnSpc>
            </a:pPr>
            <a:r>
              <a:rPr lang="en-US" sz="10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CAROLLO</a:t>
            </a:r>
            <a:r>
              <a:rPr lang="en-US" sz="9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   </a:t>
            </a:r>
            <a:r>
              <a:rPr lang="en-US" sz="900" spc="300" dirty="0">
                <a:solidFill>
                  <a:schemeClr val="accent1"/>
                </a:solidFill>
                <a:latin typeface="Arial Narrow" panose="020B0606020202030204" pitchFamily="34" charset="0"/>
              </a:rPr>
              <a:t>/</a:t>
            </a:r>
            <a:r>
              <a:rPr lang="en-US" sz="900" spc="300" dirty="0">
                <a:solidFill>
                  <a:srgbClr val="003CB9"/>
                </a:solidFill>
                <a:latin typeface="Arial Narrow" panose="020B0606020202030204" pitchFamily="34" charset="0"/>
              </a:rPr>
              <a:t>   </a:t>
            </a:r>
            <a:fld id="{E7B37AC3-26D8-44A8-8336-675969F41DB9}" type="slidenum">
              <a:rPr lang="en-US" sz="900" b="1" spc="300" smtClean="0">
                <a:solidFill>
                  <a:srgbClr val="003CB9"/>
                </a:solidFill>
                <a:latin typeface="Arial Narrow" panose="020B0606020202030204" pitchFamily="34" charset="0"/>
              </a:rPr>
              <a:pPr algn="r">
                <a:lnSpc>
                  <a:spcPct val="95000"/>
                </a:lnSpc>
              </a:pPr>
              <a:t>‹#›</a:t>
            </a:fld>
            <a:endParaRPr lang="en-US" sz="900" b="1" spc="300" dirty="0">
              <a:solidFill>
                <a:srgbClr val="003CB9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E38799-E33B-4A44-9773-F266E89E4860}"/>
              </a:ext>
            </a:extLst>
          </p:cNvPr>
          <p:cNvCxnSpPr>
            <a:cxnSpLocks/>
          </p:cNvCxnSpPr>
          <p:nvPr/>
        </p:nvCxnSpPr>
        <p:spPr>
          <a:xfrm>
            <a:off x="736270" y="343744"/>
            <a:ext cx="222926" cy="0"/>
          </a:xfrm>
          <a:prstGeom prst="line">
            <a:avLst/>
          </a:prstGeom>
          <a:ln w="19050">
            <a:solidFill>
              <a:srgbClr val="003C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B16E8960-8DAA-4FD1-A28E-EB169F38E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270" y="438911"/>
            <a:ext cx="9025128" cy="1161287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C86506CF-E689-4FB6-AC81-1D1C19EEC6FF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098549" y="5462572"/>
            <a:ext cx="2438400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b">
            <a:spAutoFit/>
          </a:bodyPr>
          <a:lstStyle>
            <a:lvl1pPr>
              <a:defRPr sz="2800">
                <a:solidFill>
                  <a:schemeClr val="tx1"/>
                </a:solidFill>
                <a:latin typeface="Humanst521 BT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umanst521 BT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umanst521 BT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umanst521 BT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umanst521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7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updatefooter0323.pptx/</a:t>
            </a:r>
            <a:fld id="{3587B205-D543-4E3E-B23B-C20DB7518250}" type="slidenum">
              <a:rPr lang="en-US" altLang="en-US" sz="70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en-US" sz="700" dirty="0">
              <a:solidFill>
                <a:schemeClr val="bg1">
                  <a:lumMod val="6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4066BA-7B9B-40E1-8614-41C6695CABA8}"/>
              </a:ext>
            </a:extLst>
          </p:cNvPr>
          <p:cNvSpPr/>
          <p:nvPr userDrawn="1"/>
        </p:nvSpPr>
        <p:spPr>
          <a:xfrm>
            <a:off x="0" y="0"/>
            <a:ext cx="222926" cy="6857998"/>
          </a:xfrm>
          <a:prstGeom prst="rect">
            <a:avLst/>
          </a:prstGeom>
          <a:solidFill>
            <a:srgbClr val="003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6B2A85B-9A92-4FA4-AABF-1F5AD189B089}"/>
              </a:ext>
            </a:extLst>
          </p:cNvPr>
          <p:cNvCxnSpPr>
            <a:cxnSpLocks/>
          </p:cNvCxnSpPr>
          <p:nvPr userDrawn="1"/>
        </p:nvCxnSpPr>
        <p:spPr>
          <a:xfrm>
            <a:off x="736270" y="343744"/>
            <a:ext cx="222926" cy="0"/>
          </a:xfrm>
          <a:prstGeom prst="line">
            <a:avLst/>
          </a:prstGeom>
          <a:ln w="19050">
            <a:solidFill>
              <a:srgbClr val="003C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10">
            <a:extLst>
              <a:ext uri="{FF2B5EF4-FFF2-40B4-BE49-F238E27FC236}">
                <a16:creationId xmlns:a16="http://schemas.microsoft.com/office/drawing/2014/main" id="{1FFDBB03-F298-4565-862B-C31775BEA9F3}"/>
              </a:ext>
            </a:extLst>
          </p:cNvPr>
          <p:cNvSpPr txBox="1">
            <a:spLocks noChangeArrowheads="1"/>
          </p:cNvSpPr>
          <p:nvPr userDrawn="1"/>
        </p:nvSpPr>
        <p:spPr bwMode="auto">
          <a:xfrm rot="16200000">
            <a:off x="-1098549" y="5462572"/>
            <a:ext cx="2438400" cy="20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b">
            <a:spAutoFit/>
          </a:bodyPr>
          <a:lstStyle>
            <a:lvl1pPr>
              <a:defRPr sz="2800">
                <a:solidFill>
                  <a:schemeClr val="tx1"/>
                </a:solidFill>
                <a:latin typeface="Humanst521 BT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umanst521 BT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umanst521 BT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umanst521 BT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umanst521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7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updatefooter0323.pptx/</a:t>
            </a:r>
            <a:fld id="{3587B205-D543-4E3E-B23B-C20DB7518250}" type="slidenum">
              <a:rPr lang="en-US" altLang="en-US" sz="700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en-US" sz="700" dirty="0">
              <a:solidFill>
                <a:schemeClr val="bg1">
                  <a:lumMod val="6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906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  <p:sldLayoutId id="2147483817" r:id="rId18"/>
    <p:sldLayoutId id="2147483818" r:id="rId19"/>
    <p:sldLayoutId id="2147483819" r:id="rId20"/>
    <p:sldLayoutId id="2147483820" r:id="rId21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tx1"/>
          </a:solidFill>
          <a:latin typeface="Segoe UI Light" panose="020B0502040204020203" pitchFamily="34" charset="0"/>
          <a:ea typeface="+mj-ea"/>
          <a:cs typeface="Segoe UI Light" panose="020B0502040204020203" pitchFamily="34" charset="0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600"/>
        </a:spcBef>
        <a:buClr>
          <a:srgbClr val="003CB9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600"/>
        </a:spcBef>
        <a:buClr>
          <a:srgbClr val="2163DB"/>
        </a:buClr>
        <a:buFont typeface="Segoe UI" panose="020B0502040204020203" pitchFamily="34" charset="0"/>
        <a:buChar char="»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731520" indent="-228600" algn="l" defTabSz="914400" rtl="0" eaLnBrk="1" latinLnBrk="0" hangingPunct="1">
        <a:lnSpc>
          <a:spcPct val="100000"/>
        </a:lnSpc>
        <a:spcBef>
          <a:spcPts val="600"/>
        </a:spcBef>
        <a:buClr>
          <a:srgbClr val="FAA41A"/>
        </a:buClr>
        <a:buFont typeface="Segoe UI" panose="020B0502040204020203" pitchFamily="34" charset="0"/>
        <a:buChar char="−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1000"/>
        </a:spcBef>
        <a:buClr>
          <a:srgbClr val="333333"/>
        </a:buClr>
        <a:buFont typeface="Segoe UI Light" panose="020B0502040204020203" pitchFamily="34" charset="0"/>
        <a:buChar char="▪"/>
        <a:defRPr sz="16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1000"/>
        </a:spcBef>
        <a:buClr>
          <a:srgbClr val="333333"/>
        </a:buClr>
        <a:buFont typeface="Segoe UI Light" panose="020B0502040204020203" pitchFamily="34" charset="0"/>
        <a:buChar char="‑"/>
        <a:defRPr sz="16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arollo.com/solutions/el-paso-advanced-water-purification-facility-preliminary-engineering-design-and-permittin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5.png"/><Relationship Id="rId5" Type="http://schemas.openxmlformats.org/officeDocument/2006/relationships/image" Target="../media/image35.emf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962241D-9687-461B-8086-2CEAD09A9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61" y="156233"/>
            <a:ext cx="6485017" cy="1576874"/>
          </a:xfrm>
        </p:spPr>
        <p:txBody>
          <a:bodyPr>
            <a:normAutofit fontScale="90000"/>
          </a:bodyPr>
          <a:lstStyle/>
          <a:p>
            <a:r>
              <a:rPr lang="en-US" dirty="0"/>
              <a:t>Alternative </a:t>
            </a:r>
            <a:br>
              <a:rPr lang="en-US" dirty="0"/>
            </a:br>
            <a:r>
              <a:rPr lang="en-US" dirty="0"/>
              <a:t>Delivery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82FD8E-7BB1-41E6-8ADA-2EB8483E12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0062" y="4435131"/>
            <a:ext cx="4124043" cy="400110"/>
          </a:xfrm>
        </p:spPr>
        <p:txBody>
          <a:bodyPr/>
          <a:lstStyle/>
          <a:p>
            <a:r>
              <a:rPr lang="en-US" dirty="0"/>
              <a:t>Rudy E. Kilian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4BD9EA-3244-6B41-459E-BFBFC06033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0062" y="2409878"/>
            <a:ext cx="4124043" cy="1938992"/>
          </a:xfrm>
        </p:spPr>
        <p:txBody>
          <a:bodyPr/>
          <a:lstStyle/>
          <a:p>
            <a:r>
              <a:rPr lang="en-US" b="1" dirty="0"/>
              <a:t>A collaborative approach to delivering the largest thickening and dewatering facilities in the US – a design-build journey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11" name="Picture Placeholder 10" descr="A picture containing sky, outdoor, wooden, shore&#10;&#10;Description automatically generated">
            <a:extLst>
              <a:ext uri="{FF2B5EF4-FFF2-40B4-BE49-F238E27FC236}">
                <a16:creationId xmlns:a16="http://schemas.microsoft.com/office/drawing/2014/main" id="{F61377F4-9432-5ACD-5E21-ACD81CC2D72B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2" r="11732"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D602169-0127-4C82-8BB3-4B6FDFEAB08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TACWA Meeting Houston, TX / August 18, 2025</a:t>
            </a:r>
          </a:p>
        </p:txBody>
      </p:sp>
    </p:spTree>
    <p:extLst>
      <p:ext uri="{BB962C8B-B14F-4D97-AF65-F5344CB8AC3E}">
        <p14:creationId xmlns:p14="http://schemas.microsoft.com/office/powerpoint/2010/main" val="3861879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BA65012-65ED-417C-8CD8-9646AB76C148}"/>
              </a:ext>
            </a:extLst>
          </p:cNvPr>
          <p:cNvSpPr txBox="1"/>
          <p:nvPr/>
        </p:nvSpPr>
        <p:spPr>
          <a:xfrm>
            <a:off x="487846" y="403912"/>
            <a:ext cx="11399354" cy="7218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95000"/>
              </a:lnSpc>
            </a:pPr>
            <a:r>
              <a:rPr lang="en-US" sz="2000" b="1" i="1" dirty="0">
                <a:latin typeface="Arial Black" panose="020B0A04020102020204" pitchFamily="34" charset="0"/>
              </a:rPr>
              <a:t>Blue River Wastewater Treatment Facility</a:t>
            </a:r>
            <a:endParaRPr lang="en-US" sz="2000" i="1" dirty="0">
              <a:latin typeface="Arial Narrow" panose="020B0606020202030204" pitchFamily="34" charset="0"/>
            </a:endParaRPr>
          </a:p>
          <a:p>
            <a:pPr algn="l">
              <a:lnSpc>
                <a:spcPct val="95000"/>
              </a:lnSpc>
            </a:pPr>
            <a:r>
              <a:rPr lang="en-US" dirty="0">
                <a:solidFill>
                  <a:srgbClr val="0656E1"/>
                </a:solidFill>
                <a:latin typeface="Arial Narrow" panose="020B0606020202030204" pitchFamily="34" charset="0"/>
              </a:rPr>
              <a:t>Kansas City, MO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2AF4BA-1B6D-4E49-8440-FA4344F0B942}"/>
              </a:ext>
            </a:extLst>
          </p:cNvPr>
          <p:cNvSpPr txBox="1"/>
          <p:nvPr/>
        </p:nvSpPr>
        <p:spPr>
          <a:xfrm>
            <a:off x="1077704" y="6197695"/>
            <a:ext cx="2960309" cy="3746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95000"/>
              </a:lnSpc>
            </a:pPr>
            <a:r>
              <a:rPr lang="en-US" sz="1200" b="1" i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TO LEARN MORE</a:t>
            </a:r>
            <a:endParaRPr lang="en-US" sz="1200" b="1" i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300A52-38CB-4784-80EA-6429CC5CDFB4}"/>
              </a:ext>
            </a:extLst>
          </p:cNvPr>
          <p:cNvSpPr txBox="1"/>
          <p:nvPr/>
        </p:nvSpPr>
        <p:spPr>
          <a:xfrm>
            <a:off x="10022303" y="6447250"/>
            <a:ext cx="1866378" cy="3131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95000"/>
              </a:lnSpc>
            </a:pPr>
            <a:r>
              <a:rPr lang="en-US" sz="900" spc="300" dirty="0">
                <a:solidFill>
                  <a:srgbClr val="89CCFF"/>
                </a:solidFill>
                <a:latin typeface="Arial Narrow" panose="020B0606020202030204" pitchFamily="34" charset="0"/>
              </a:rPr>
              <a:t>CAROLLO   |  </a:t>
            </a:r>
            <a:fld id="{E7B37AC3-26D8-44A8-8336-675969F41DB9}" type="slidenum">
              <a:rPr lang="en-US" sz="900" b="1" spc="300" smtClean="0">
                <a:solidFill>
                  <a:srgbClr val="89CCFF"/>
                </a:solidFill>
                <a:latin typeface="Arial Narrow" panose="020B0606020202030204" pitchFamily="34" charset="0"/>
              </a:rPr>
              <a:pPr algn="r">
                <a:lnSpc>
                  <a:spcPct val="95000"/>
                </a:lnSpc>
              </a:pPr>
              <a:t>10</a:t>
            </a:fld>
            <a:endParaRPr lang="en-US" sz="900" b="1" spc="300" dirty="0">
              <a:solidFill>
                <a:srgbClr val="89CCFF"/>
              </a:solidFill>
              <a:latin typeface="Arial Narrow" panose="020B060602020203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0B9C7A5-945A-49A7-A1E3-E2EA0615B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110" y="1063282"/>
            <a:ext cx="9647780" cy="569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11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35D76-C9FA-47FF-BC77-D78C5F21C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9BAAD03-4860-4E41-8C65-3BCAECF6961C}" type="slidenum">
              <a:rPr lang="en-US" smtClean="0"/>
              <a:t>11</a:t>
            </a:fld>
            <a:endParaRPr lang="en-US"/>
          </a:p>
        </p:txBody>
      </p:sp>
      <p:pic>
        <p:nvPicPr>
          <p:cNvPr id="3074" name="Picture 3">
            <a:extLst>
              <a:ext uri="{FF2B5EF4-FFF2-40B4-BE49-F238E27FC236}">
                <a16:creationId xmlns:a16="http://schemas.microsoft.com/office/drawing/2014/main" id="{17218D5C-7C41-452F-A520-8DDB7C454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122" y="885710"/>
            <a:ext cx="9808594" cy="54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5029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A766C-090E-B00A-466E-026ABCC11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then the DB Teams came in…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B514B9-0308-9C06-ED17-3C68B89E9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903" y="1223788"/>
            <a:ext cx="8270495" cy="550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462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10"/>
          <p:cNvSpPr/>
          <p:nvPr/>
        </p:nvSpPr>
        <p:spPr>
          <a:xfrm>
            <a:off x="1450664" y="1"/>
            <a:ext cx="9144000" cy="769620"/>
          </a:xfrm>
          <a:prstGeom prst="rect">
            <a:avLst/>
          </a:prstGeom>
          <a:solidFill>
            <a:srgbClr val="19467F"/>
          </a:solidFill>
          <a:ln>
            <a:noFill/>
          </a:ln>
          <a:effectLst/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  <a:ext uri="{C572A759-6A51-4108-AA02-DFA0A04FC94B}">
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n-US" sz="1867" b="1" kern="0" dirty="0">
                <a:solidFill>
                  <a:srgbClr val="FFFF0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Central District Wastewater Treatment Plant </a:t>
            </a:r>
            <a:r>
              <a:rPr lang="en-US" sz="2400" b="1" kern="0" dirty="0">
                <a:solidFill>
                  <a:srgbClr val="FFFF0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(CDWWTP)</a:t>
            </a:r>
          </a:p>
          <a:p>
            <a:pPr algn="ctr" defTabSz="914377">
              <a:defRPr/>
            </a:pPr>
            <a:r>
              <a:rPr lang="en-US" sz="2400" b="1" kern="0" dirty="0">
                <a:solidFill>
                  <a:prstClr val="white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 Thickening &amp; Dewatering Project </a:t>
            </a:r>
            <a:r>
              <a:rPr lang="en-US" sz="2400" b="1" u="sng" kern="0" dirty="0">
                <a:solidFill>
                  <a:prstClr val="white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Model/Pictures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FD86DCC6-993C-401C-BC0F-4ED9CD945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0981" y="6398186"/>
            <a:ext cx="478820" cy="365125"/>
          </a:xfrm>
        </p:spPr>
        <p:txBody>
          <a:bodyPr/>
          <a:lstStyle/>
          <a:p>
            <a:pPr defTabSz="609585">
              <a:defRPr/>
            </a:pPr>
            <a:fld id="{3701E7B3-801B-1B49-891B-95033F9C4440}" type="slidenum">
              <a:rPr lang="en-US" sz="1333" b="1">
                <a:solidFill>
                  <a:prstClr val="black"/>
                </a:solidFill>
                <a:latin typeface="Calibri"/>
              </a:rPr>
              <a:pPr defTabSz="609585">
                <a:defRPr/>
              </a:pPr>
              <a:t>13</a:t>
            </a:fld>
            <a:endParaRPr lang="en-US" sz="1333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5D54CF2-F7E0-4191-8730-18F931CD8E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287" t="-290000" r="-278743" b="290000"/>
          <a:stretch/>
        </p:blipFill>
        <p:spPr>
          <a:xfrm>
            <a:off x="7112001" y="1076967"/>
            <a:ext cx="1930400" cy="101600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23BB33F-2E2A-42F1-AC64-1D158977D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768" y="6349270"/>
            <a:ext cx="1607297" cy="35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005385A1-4F28-4A1E-86A4-8154C046D2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228" y="2556111"/>
            <a:ext cx="2604208" cy="1627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402C07-902B-AA75-BAFB-6C0514FBFB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2588" y="1402480"/>
            <a:ext cx="5167227" cy="3992857"/>
          </a:xfrm>
          <a:prstGeom prst="rect">
            <a:avLst/>
          </a:prstGeom>
        </p:spPr>
      </p:pic>
      <p:pic>
        <p:nvPicPr>
          <p:cNvPr id="2" name="Picture 1" descr="Aerial view of a large building&#10;&#10;Description automatically generated with low confidence">
            <a:extLst>
              <a:ext uri="{FF2B5EF4-FFF2-40B4-BE49-F238E27FC236}">
                <a16:creationId xmlns:a16="http://schemas.microsoft.com/office/drawing/2014/main" id="{C8CA8576-1FA1-0A80-B02C-A36D28B2C2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7850" y="1888566"/>
            <a:ext cx="3841313" cy="296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40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78B99B-9BD6-2AAE-8D10-7F03CA19C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Design was optimized for Weight and Cost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8D1380-1EAD-CF07-88CB-53C3D47FFE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AC16CE5-A9F2-D294-78E8-7D1A7E9A4D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398236"/>
            <a:ext cx="5181600" cy="320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81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10">
            <a:extLst>
              <a:ext uri="{FF2B5EF4-FFF2-40B4-BE49-F238E27FC236}">
                <a16:creationId xmlns:a16="http://schemas.microsoft.com/office/drawing/2014/main" id="{AB97A54D-C694-45BD-B2A4-AA191DBDB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517"/>
            <a:ext cx="10972800" cy="1121440"/>
          </a:xfrm>
          <a:prstGeom prst="rect">
            <a:avLst/>
          </a:prstGeom>
          <a:solidFill>
            <a:srgbClr val="19467F"/>
          </a:solidFill>
          <a:ln>
            <a:noFill/>
          </a:ln>
          <a:effectLst/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  <a:ext uri="{C572A759-6A51-4108-AA02-DFA0A04FC94B}">
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defTabSz="914377">
              <a:spcBef>
                <a:spcPts val="0"/>
              </a:spcBef>
              <a:defRPr/>
            </a:pPr>
            <a:r>
              <a:rPr lang="en-US" sz="2400" b="1" kern="0" dirty="0">
                <a:solidFill>
                  <a:prstClr val="white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CDWWTP</a:t>
            </a:r>
            <a:br>
              <a:rPr lang="en-US" sz="2400" b="1" kern="0" dirty="0">
                <a:solidFill>
                  <a:prstClr val="white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</a:br>
            <a:r>
              <a:rPr lang="en-US" sz="2400" b="1" kern="0" dirty="0">
                <a:solidFill>
                  <a:prstClr val="white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Thickening &amp; Dewatering Project Model/Pictures</a:t>
            </a:r>
          </a:p>
        </p:txBody>
      </p:sp>
      <p:pic>
        <p:nvPicPr>
          <p:cNvPr id="9" name="Picture 8" descr="A picture containing building, indoor, blue&#10;&#10;Description automatically generated">
            <a:extLst>
              <a:ext uri="{FF2B5EF4-FFF2-40B4-BE49-F238E27FC236}">
                <a16:creationId xmlns:a16="http://schemas.microsoft.com/office/drawing/2014/main" id="{99F61C74-4C25-4DDF-B168-29BB8898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359" y="2017949"/>
            <a:ext cx="6719348" cy="4199592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C176C27-DE32-8C59-4A66-19C7DFADA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878" y="1237535"/>
            <a:ext cx="3735005" cy="4980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rrow: Up 3">
            <a:extLst>
              <a:ext uri="{FF2B5EF4-FFF2-40B4-BE49-F238E27FC236}">
                <a16:creationId xmlns:a16="http://schemas.microsoft.com/office/drawing/2014/main" id="{5880F842-82FC-0F7A-9D2F-3BAB08C9DCB8}"/>
              </a:ext>
            </a:extLst>
          </p:cNvPr>
          <p:cNvSpPr/>
          <p:nvPr/>
        </p:nvSpPr>
        <p:spPr>
          <a:xfrm>
            <a:off x="9591973" y="6010613"/>
            <a:ext cx="351856" cy="847388"/>
          </a:xfrm>
          <a:prstGeom prst="upArrow">
            <a:avLst/>
          </a:prstGeom>
          <a:scene3d>
            <a:camera prst="isometricOffAxis1Top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10856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10">
            <a:extLst>
              <a:ext uri="{FF2B5EF4-FFF2-40B4-BE49-F238E27FC236}">
                <a16:creationId xmlns:a16="http://schemas.microsoft.com/office/drawing/2014/main" id="{AB97A54D-C694-45BD-B2A4-AA191DBDB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517"/>
            <a:ext cx="10972800" cy="1121440"/>
          </a:xfrm>
          <a:prstGeom prst="rect">
            <a:avLst/>
          </a:prstGeom>
          <a:solidFill>
            <a:srgbClr val="19467F"/>
          </a:solidFill>
          <a:ln>
            <a:noFill/>
          </a:ln>
          <a:effectLst/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  <a:ext uri="{C572A759-6A51-4108-AA02-DFA0A04FC94B}">
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defTabSz="914377">
              <a:spcBef>
                <a:spcPts val="0"/>
              </a:spcBef>
              <a:defRPr/>
            </a:pPr>
            <a:r>
              <a:rPr lang="en-US" sz="2400" b="1" kern="0" dirty="0">
                <a:solidFill>
                  <a:prstClr val="white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CDWWTP</a:t>
            </a:r>
            <a:br>
              <a:rPr lang="en-US" sz="2400" b="1" kern="0" dirty="0">
                <a:solidFill>
                  <a:prstClr val="white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</a:br>
            <a:r>
              <a:rPr lang="en-US" sz="2400" b="1" kern="0" dirty="0">
                <a:solidFill>
                  <a:prstClr val="white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Thickening &amp; Dewatering Project Model/Pictures</a:t>
            </a:r>
          </a:p>
        </p:txBody>
      </p:sp>
      <p:pic>
        <p:nvPicPr>
          <p:cNvPr id="8" name="Picture 7" descr="A picture containing indoor, blue, several&#10;&#10;Description automatically generated">
            <a:extLst>
              <a:ext uri="{FF2B5EF4-FFF2-40B4-BE49-F238E27FC236}">
                <a16:creationId xmlns:a16="http://schemas.microsoft.com/office/drawing/2014/main" id="{20933EE5-B158-4B7D-A37F-4F8FBA5C24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56" r="13084" b="1"/>
          <a:stretch/>
        </p:blipFill>
        <p:spPr>
          <a:xfrm>
            <a:off x="847940" y="1318192"/>
            <a:ext cx="5816409" cy="4888733"/>
          </a:xfrm>
          <a:prstGeom prst="rect">
            <a:avLst/>
          </a:prstGeom>
          <a:noFill/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FDCC229-7238-5924-75E9-935DADB3E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538" y="1228592"/>
            <a:ext cx="3733749" cy="4978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9672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10">
            <a:extLst>
              <a:ext uri="{FF2B5EF4-FFF2-40B4-BE49-F238E27FC236}">
                <a16:creationId xmlns:a16="http://schemas.microsoft.com/office/drawing/2014/main" id="{AB97A54D-C694-45BD-B2A4-AA191DBDB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517"/>
            <a:ext cx="10972800" cy="1121440"/>
          </a:xfrm>
          <a:prstGeom prst="rect">
            <a:avLst/>
          </a:prstGeom>
          <a:solidFill>
            <a:srgbClr val="19467F"/>
          </a:solidFill>
          <a:ln>
            <a:noFill/>
          </a:ln>
          <a:effectLst/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  <a:ext uri="{C572A759-6A51-4108-AA02-DFA0A04FC94B}">
              <ma14:wrappingTextBox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defTabSz="914377">
              <a:spcBef>
                <a:spcPts val="0"/>
              </a:spcBef>
              <a:defRPr/>
            </a:pPr>
            <a:r>
              <a:rPr lang="en-US" sz="2400" b="1" kern="0" dirty="0">
                <a:solidFill>
                  <a:prstClr val="white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CDWWTP</a:t>
            </a:r>
            <a:br>
              <a:rPr lang="en-US" sz="2400" b="1" kern="0" dirty="0">
                <a:solidFill>
                  <a:prstClr val="white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</a:br>
            <a:r>
              <a:rPr lang="en-US" sz="2400" b="1" kern="0" dirty="0">
                <a:solidFill>
                  <a:prstClr val="white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Thickening &amp; Dewatering Project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4C1101-32DB-2615-CAB5-7DA2541AE1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365"/>
          <a:stretch/>
        </p:blipFill>
        <p:spPr>
          <a:xfrm>
            <a:off x="5791574" y="11517"/>
            <a:ext cx="5790826" cy="684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41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10"/>
          <p:cNvSpPr/>
          <p:nvPr/>
        </p:nvSpPr>
        <p:spPr>
          <a:xfrm>
            <a:off x="1524000" y="26030"/>
            <a:ext cx="9144000" cy="769620"/>
          </a:xfrm>
          <a:prstGeom prst="rect">
            <a:avLst/>
          </a:prstGeom>
          <a:solidFill>
            <a:srgbClr val="19467F"/>
          </a:solidFill>
          <a:ln>
            <a:noFill/>
          </a:ln>
          <a:effectLst/>
          <a:extLst>
            <a:ext uri="{FAA26D3D-D897-4be2-8F04-BA451C77F1D7}">
              <ma14:placeholderFlag xmlns=""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:lc="http://schemas.openxmlformats.org/drawingml/2006/lockedCanvas"/>
            </a:ext>
            <a:ext uri="{C572A759-6A51-4108-AA02-DFA0A04FC94B}">
              <ma14:wrappingTextBoxFlag xmlns=""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:lc="http://schemas.openxmlformats.org/drawingml/2006/lockedCanvas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n-US" sz="2400" b="1" kern="0" dirty="0">
                <a:solidFill>
                  <a:prstClr val="white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Central District Wastewater Treatment Plant</a:t>
            </a:r>
          </a:p>
          <a:p>
            <a:pPr algn="ctr" defTabSz="914377">
              <a:defRPr/>
            </a:pPr>
            <a:r>
              <a:rPr lang="en-US" sz="2400" b="1" kern="0" dirty="0">
                <a:solidFill>
                  <a:prstClr val="white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Thickening &amp; Dewatering Building</a:t>
            </a:r>
          </a:p>
        </p:txBody>
      </p:sp>
      <p:sp>
        <p:nvSpPr>
          <p:cNvPr id="6" name="Rektangel 10"/>
          <p:cNvSpPr/>
          <p:nvPr/>
        </p:nvSpPr>
        <p:spPr>
          <a:xfrm>
            <a:off x="385483" y="6203403"/>
            <a:ext cx="9565340" cy="537883"/>
          </a:xfrm>
          <a:prstGeom prst="rect">
            <a:avLst/>
          </a:prstGeom>
          <a:solidFill>
            <a:srgbClr val="19467F"/>
          </a:solidFill>
          <a:ln>
            <a:noFill/>
          </a:ln>
          <a:effectLst/>
          <a:extLst>
            <a:ext uri="{FAA26D3D-D897-4be2-8F04-BA451C77F1D7}">
              <ma14:placeholderFlag xmlns=""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:lc="http://schemas.openxmlformats.org/drawingml/2006/lockedCanvas"/>
            </a:ext>
            <a:ext uri="{C572A759-6A51-4108-AA02-DFA0A04FC94B}">
              <ma14:wrappingTextBoxFlag xmlns=""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:lc="http://schemas.openxmlformats.org/drawingml/2006/lockedCanvas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467" b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</a:p>
          <a:p>
            <a:pPr algn="ctr"/>
            <a:r>
              <a:rPr lang="en-US" sz="1467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- Water Booster Tanks &amp; Influent Piping</a:t>
            </a:r>
            <a:r>
              <a:rPr lang="en-US" sz="1467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1467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en-US" sz="1467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Similarly</a:t>
            </a:r>
            <a:r>
              <a:rPr lang="en-US" sz="1467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Installed</a:t>
            </a:r>
            <a:endParaRPr lang="en-US" sz="1467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FD86DCC6-993C-401C-BC0F-4ED9CD945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1723" y="6399158"/>
            <a:ext cx="478820" cy="365125"/>
          </a:xfrm>
        </p:spPr>
        <p:txBody>
          <a:bodyPr/>
          <a:lstStyle/>
          <a:p>
            <a:pPr algn="r" defTabSz="609585">
              <a:defRPr/>
            </a:pPr>
            <a:endParaRPr lang="en-US" sz="1333" b="1" dirty="0">
              <a:solidFill>
                <a:prstClr val="black"/>
              </a:solidFill>
              <a:latin typeface="Calibri"/>
            </a:endParaRPr>
          </a:p>
          <a:p>
            <a:pPr algn="r" defTabSz="609585">
              <a:defRPr/>
            </a:pPr>
            <a:fld id="{3701E7B3-801B-1B49-891B-95033F9C4440}" type="slidenum">
              <a:rPr lang="en-US" sz="1333" b="1">
                <a:solidFill>
                  <a:prstClr val="black"/>
                </a:solidFill>
                <a:latin typeface="Calibri"/>
              </a:rPr>
              <a:pPr algn="r" defTabSz="609585">
                <a:defRPr/>
              </a:pPr>
              <a:t>18</a:t>
            </a:fld>
            <a:endParaRPr lang="en-US" sz="1333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5D54CF2-F7E0-4191-8730-18F931CD8E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287" t="-290000" r="-278743" b="290000"/>
          <a:stretch/>
        </p:blipFill>
        <p:spPr>
          <a:xfrm>
            <a:off x="7112001" y="1076967"/>
            <a:ext cx="1930400" cy="101600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23BB33F-2E2A-42F1-AC64-1D158977D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554" y="6405630"/>
            <a:ext cx="1298169" cy="35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4CD51F-679E-0836-8602-E82F323CB6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933" y="1954815"/>
            <a:ext cx="5217652" cy="32716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62C087-C8A9-5890-35D3-26787D9EA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7432" y="950260"/>
            <a:ext cx="6453147" cy="496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60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10"/>
          <p:cNvSpPr/>
          <p:nvPr/>
        </p:nvSpPr>
        <p:spPr>
          <a:xfrm>
            <a:off x="1430201" y="24115"/>
            <a:ext cx="9144000" cy="769620"/>
          </a:xfrm>
          <a:prstGeom prst="rect">
            <a:avLst/>
          </a:prstGeom>
          <a:solidFill>
            <a:srgbClr val="19467F"/>
          </a:solidFill>
          <a:ln>
            <a:noFill/>
          </a:ln>
          <a:effectLst/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  <a:ext uri="{C572A759-6A51-4108-AA02-DFA0A04FC94B}">
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n-US" sz="1867" b="1" kern="0" dirty="0">
                <a:solidFill>
                  <a:srgbClr val="FFFF0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South District Wastewater Treatment Plant </a:t>
            </a:r>
            <a:r>
              <a:rPr lang="en-US" sz="2400" b="1" kern="0" dirty="0">
                <a:solidFill>
                  <a:srgbClr val="FFFF0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(SDWWTP)</a:t>
            </a:r>
          </a:p>
          <a:p>
            <a:pPr algn="ctr" defTabSz="914377">
              <a:defRPr/>
            </a:pPr>
            <a:r>
              <a:rPr lang="en-US" sz="2400" b="1" kern="0" dirty="0">
                <a:solidFill>
                  <a:prstClr val="white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Thickening &amp; Dewatering  Model/Pictures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FD86DCC6-993C-401C-BC0F-4ED9CD945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181" y="6410534"/>
            <a:ext cx="478820" cy="365125"/>
          </a:xfrm>
        </p:spPr>
        <p:txBody>
          <a:bodyPr/>
          <a:lstStyle/>
          <a:p>
            <a:pPr defTabSz="609585">
              <a:defRPr/>
            </a:pPr>
            <a:fld id="{3701E7B3-801B-1B49-891B-95033F9C4440}" type="slidenum">
              <a:rPr lang="en-US" sz="1333" b="1">
                <a:solidFill>
                  <a:prstClr val="black"/>
                </a:solidFill>
                <a:latin typeface="Calibri"/>
              </a:rPr>
              <a:pPr defTabSz="609585">
                <a:defRPr/>
              </a:pPr>
              <a:t>19</a:t>
            </a:fld>
            <a:endParaRPr lang="en-US" sz="1333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5D54CF2-F7E0-4191-8730-18F931CD8E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287" t="-290000" r="-278743" b="290000"/>
          <a:stretch/>
        </p:blipFill>
        <p:spPr>
          <a:xfrm>
            <a:off x="7112001" y="1076967"/>
            <a:ext cx="1930400" cy="101600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23BB33F-2E2A-42F1-AC64-1D158977D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064" y="6310148"/>
            <a:ext cx="1607297" cy="35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08EF50-69AB-49C0-B691-4A1230A5F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0568" y="3425142"/>
            <a:ext cx="30865" cy="77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43E7FA-6D0A-3AFF-8C32-843E38CD16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2" b="22706"/>
          <a:stretch/>
        </p:blipFill>
        <p:spPr>
          <a:xfrm>
            <a:off x="4554530" y="1593505"/>
            <a:ext cx="7637470" cy="4663440"/>
          </a:xfrm>
          <a:prstGeom prst="rect">
            <a:avLst/>
          </a:prstGeom>
        </p:spPr>
      </p:pic>
      <p:pic>
        <p:nvPicPr>
          <p:cNvPr id="8" name="Picture 7" descr="A picture containing sky&#10;&#10;Description automatically generated">
            <a:extLst>
              <a:ext uri="{FF2B5EF4-FFF2-40B4-BE49-F238E27FC236}">
                <a16:creationId xmlns:a16="http://schemas.microsoft.com/office/drawing/2014/main" id="{3DE9F0B9-62A6-4EAD-BC11-5236D31BEA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986" y="2483843"/>
            <a:ext cx="6282707" cy="392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257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F5136-4824-0E28-C4D1-AF43D9CBB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655" y="473573"/>
            <a:ext cx="6573310" cy="1478549"/>
          </a:xfrm>
        </p:spPr>
        <p:txBody>
          <a:bodyPr/>
          <a:lstStyle/>
          <a:p>
            <a:r>
              <a:rPr lang="en-US">
                <a:latin typeface="+mj-lt"/>
                <a:cs typeface="Calibri Light" panose="020F0302020204030204" pitchFamily="34" charset="0"/>
              </a:rPr>
              <a:t>A spectrum of delivery methods is used in the W/WW market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5DC0C770-2F5D-1F17-9069-307D5BBAC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8335" y="2080239"/>
            <a:ext cx="127791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chemeClr val="tx2"/>
                </a:solidFill>
                <a:latin typeface="+mj-lt"/>
                <a:cs typeface="Calibri Light" panose="020F0302020204030204" pitchFamily="34" charset="0"/>
              </a:rPr>
              <a:t>Fixed Price</a:t>
            </a:r>
          </a:p>
          <a:p>
            <a:pPr algn="ctr"/>
            <a:r>
              <a:rPr lang="en-US" sz="1600" b="1">
                <a:solidFill>
                  <a:schemeClr val="tx2"/>
                </a:solidFill>
                <a:latin typeface="+mj-lt"/>
                <a:cs typeface="Calibri Light" panose="020F0302020204030204" pitchFamily="34" charset="0"/>
              </a:rPr>
              <a:t>Design-Build</a:t>
            </a:r>
          </a:p>
        </p:txBody>
      </p:sp>
      <p:grpSp>
        <p:nvGrpSpPr>
          <p:cNvPr id="6" name="Group 33">
            <a:extLst>
              <a:ext uri="{FF2B5EF4-FFF2-40B4-BE49-F238E27FC236}">
                <a16:creationId xmlns:a16="http://schemas.microsoft.com/office/drawing/2014/main" id="{B83C2DE3-E0FC-62CD-B515-91A6B4A2BE87}"/>
              </a:ext>
            </a:extLst>
          </p:cNvPr>
          <p:cNvGrpSpPr>
            <a:grpSpLocks/>
          </p:cNvGrpSpPr>
          <p:nvPr/>
        </p:nvGrpSpPr>
        <p:grpSpPr bwMode="auto">
          <a:xfrm>
            <a:off x="2492432" y="2678367"/>
            <a:ext cx="6047381" cy="620806"/>
            <a:chOff x="2322513" y="2930238"/>
            <a:chExt cx="4498975" cy="476250"/>
          </a:xfrm>
          <a:solidFill>
            <a:srgbClr val="FAA41A"/>
          </a:solidFill>
          <a:effectLst/>
        </p:grpSpPr>
        <p:sp>
          <p:nvSpPr>
            <p:cNvPr id="28" name="Left-Right Arrow 6">
              <a:extLst>
                <a:ext uri="{FF2B5EF4-FFF2-40B4-BE49-F238E27FC236}">
                  <a16:creationId xmlns:a16="http://schemas.microsoft.com/office/drawing/2014/main" id="{B6303CA6-EA6E-AAAF-5C69-DD870197E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2513" y="2930238"/>
              <a:ext cx="4498975" cy="476250"/>
            </a:xfrm>
            <a:prstGeom prst="leftRightArrow">
              <a:avLst>
                <a:gd name="adj1" fmla="val 50000"/>
                <a:gd name="adj2" fmla="val 53006"/>
              </a:avLst>
            </a:prstGeom>
            <a:grpFill/>
            <a:ln w="12700" algn="ctr">
              <a:noFill/>
              <a:round/>
              <a:headEnd/>
              <a:tailEnd/>
            </a:ln>
          </p:spPr>
          <p:txBody>
            <a:bodyPr anchor="b"/>
            <a:lstStyle/>
            <a:p>
              <a:pPr>
                <a:defRPr/>
              </a:pPr>
              <a:endParaRPr lang="en-US">
                <a:latin typeface="Swis721 BT" pitchFamily="34" charset="0"/>
              </a:endParaRPr>
            </a:p>
          </p:txBody>
        </p:sp>
        <p:sp>
          <p:nvSpPr>
            <p:cNvPr id="29" name="Text Box 8">
              <a:extLst>
                <a:ext uri="{FF2B5EF4-FFF2-40B4-BE49-F238E27FC236}">
                  <a16:creationId xmlns:a16="http://schemas.microsoft.com/office/drawing/2014/main" id="{4514DC71-EAF7-B3E5-F0F4-80AAC27BB7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8925" y="3035089"/>
              <a:ext cx="3495675" cy="236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400" b="1">
                  <a:solidFill>
                    <a:schemeClr val="bg1"/>
                  </a:solidFill>
                  <a:latin typeface="Swis721 BT" pitchFamily="34" charset="0"/>
                </a:rPr>
                <a:t>Range of Delivery Models</a:t>
              </a:r>
            </a:p>
          </p:txBody>
        </p:sp>
      </p:grpSp>
      <p:grpSp>
        <p:nvGrpSpPr>
          <p:cNvPr id="7" name="Group 37">
            <a:extLst>
              <a:ext uri="{FF2B5EF4-FFF2-40B4-BE49-F238E27FC236}">
                <a16:creationId xmlns:a16="http://schemas.microsoft.com/office/drawing/2014/main" id="{43CF3E67-8798-C4AC-EC67-E802EC5589FB}"/>
              </a:ext>
            </a:extLst>
          </p:cNvPr>
          <p:cNvGrpSpPr>
            <a:grpSpLocks/>
          </p:cNvGrpSpPr>
          <p:nvPr/>
        </p:nvGrpSpPr>
        <p:grpSpPr bwMode="auto">
          <a:xfrm>
            <a:off x="2571385" y="5058123"/>
            <a:ext cx="5902286" cy="670470"/>
            <a:chOff x="1500" y="2028"/>
            <a:chExt cx="2766" cy="324"/>
          </a:xfrm>
          <a:solidFill>
            <a:srgbClr val="003CB9"/>
          </a:solidFill>
        </p:grpSpPr>
        <p:sp>
          <p:nvSpPr>
            <p:cNvPr id="24" name="AutoShape 16">
              <a:extLst>
                <a:ext uri="{FF2B5EF4-FFF2-40B4-BE49-F238E27FC236}">
                  <a16:creationId xmlns:a16="http://schemas.microsoft.com/office/drawing/2014/main" id="{83AB58EF-9F89-B9F1-6396-E75E3FC23CB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932" y="2028"/>
              <a:ext cx="2334" cy="324"/>
            </a:xfrm>
            <a:prstGeom prst="leftArrow">
              <a:avLst>
                <a:gd name="adj1" fmla="val 50000"/>
                <a:gd name="adj2" fmla="val 51860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4CE597A-DA67-31FE-14C5-086A7776FB5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671" y="2106"/>
              <a:ext cx="180" cy="16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BD5F7A9-0031-2349-DEEE-24220A763FB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500" y="2103"/>
              <a:ext cx="90" cy="16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Text Box 9">
              <a:extLst>
                <a:ext uri="{FF2B5EF4-FFF2-40B4-BE49-F238E27FC236}">
                  <a16:creationId xmlns:a16="http://schemas.microsoft.com/office/drawing/2014/main" id="{A4D16BB0-EEA2-9058-6BEA-0FD8DF22F9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2" y="2116"/>
              <a:ext cx="1576" cy="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400" b="1">
                  <a:solidFill>
                    <a:schemeClr val="bg1"/>
                  </a:solidFill>
                  <a:latin typeface="Swis721 BT" pitchFamily="34" charset="0"/>
                </a:rPr>
                <a:t>Early Cost Certainty/Budget Control </a:t>
              </a:r>
            </a:p>
          </p:txBody>
        </p:sp>
      </p:grpSp>
      <p:grpSp>
        <p:nvGrpSpPr>
          <p:cNvPr id="8" name="Group 34">
            <a:extLst>
              <a:ext uri="{FF2B5EF4-FFF2-40B4-BE49-F238E27FC236}">
                <a16:creationId xmlns:a16="http://schemas.microsoft.com/office/drawing/2014/main" id="{AC237378-F903-883B-D40F-2338961054CF}"/>
              </a:ext>
            </a:extLst>
          </p:cNvPr>
          <p:cNvGrpSpPr>
            <a:grpSpLocks/>
          </p:cNvGrpSpPr>
          <p:nvPr/>
        </p:nvGrpSpPr>
        <p:grpSpPr bwMode="auto">
          <a:xfrm>
            <a:off x="2558582" y="4277977"/>
            <a:ext cx="5902278" cy="670470"/>
            <a:chOff x="1494" y="3090"/>
            <a:chExt cx="2766" cy="324"/>
          </a:xfrm>
          <a:solidFill>
            <a:srgbClr val="003CB9"/>
          </a:solidFill>
        </p:grpSpPr>
        <p:sp>
          <p:nvSpPr>
            <p:cNvPr id="20" name="AutoShape 13">
              <a:extLst>
                <a:ext uri="{FF2B5EF4-FFF2-40B4-BE49-F238E27FC236}">
                  <a16:creationId xmlns:a16="http://schemas.microsoft.com/office/drawing/2014/main" id="{A4005CD4-2A9F-B96D-6E01-5C7345A6E7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4" y="3090"/>
              <a:ext cx="2334" cy="324"/>
            </a:xfrm>
            <a:prstGeom prst="leftArrow">
              <a:avLst>
                <a:gd name="adj1" fmla="val 50000"/>
                <a:gd name="adj2" fmla="val 51860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82F313D7-4E52-CBC2-8F95-65F1E3F69A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9" y="3168"/>
              <a:ext cx="180" cy="16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Rectangle 20">
              <a:extLst>
                <a:ext uri="{FF2B5EF4-FFF2-40B4-BE49-F238E27FC236}">
                  <a16:creationId xmlns:a16="http://schemas.microsoft.com/office/drawing/2014/main" id="{2D898321-141F-0A9F-C73F-8CCE0749C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" y="3168"/>
              <a:ext cx="90" cy="16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Text Box 12">
              <a:extLst>
                <a:ext uri="{FF2B5EF4-FFF2-40B4-BE49-F238E27FC236}">
                  <a16:creationId xmlns:a16="http://schemas.microsoft.com/office/drawing/2014/main" id="{F9F11F17-ECC2-7966-9219-F22621F75C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6" y="3166"/>
              <a:ext cx="167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400" b="1">
                  <a:solidFill>
                    <a:schemeClr val="bg1"/>
                  </a:solidFill>
                  <a:latin typeface="Swis721 BT" pitchFamily="34" charset="0"/>
                </a:rPr>
                <a:t>More Design Control</a:t>
              </a:r>
            </a:p>
          </p:txBody>
        </p:sp>
      </p:grpSp>
      <p:pic>
        <p:nvPicPr>
          <p:cNvPr id="9" name="Picture 31" descr="V:\Client79\MWRD\Int\NoTrtmtPlntOwnersAdvisor\Photos\bookend2.png">
            <a:extLst>
              <a:ext uri="{FF2B5EF4-FFF2-40B4-BE49-F238E27FC236}">
                <a16:creationId xmlns:a16="http://schemas.microsoft.com/office/drawing/2014/main" id="{2D9107D8-10F3-27D4-014E-2CB29A96D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r="74149"/>
          <a:stretch>
            <a:fillRect/>
          </a:stretch>
        </p:blipFill>
        <p:spPr bwMode="auto">
          <a:xfrm>
            <a:off x="8539813" y="2680437"/>
            <a:ext cx="663632" cy="382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2" descr="V:\Client79\MWRD\Int\NoTrtmtPlntOwnersAdvisor\Photos\bookend.png">
            <a:extLst>
              <a:ext uri="{FF2B5EF4-FFF2-40B4-BE49-F238E27FC236}">
                <a16:creationId xmlns:a16="http://schemas.microsoft.com/office/drawing/2014/main" id="{CA24ADAF-DE4E-E55E-D252-F086354C2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73816"/>
          <a:stretch>
            <a:fillRect/>
          </a:stretch>
        </p:blipFill>
        <p:spPr bwMode="auto">
          <a:xfrm>
            <a:off x="1828799" y="2668021"/>
            <a:ext cx="672169" cy="382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33">
            <a:extLst>
              <a:ext uri="{FF2B5EF4-FFF2-40B4-BE49-F238E27FC236}">
                <a16:creationId xmlns:a16="http://schemas.microsoft.com/office/drawing/2014/main" id="{9F42A00A-5439-449E-C4AB-01E28CC15388}"/>
              </a:ext>
            </a:extLst>
          </p:cNvPr>
          <p:cNvGrpSpPr>
            <a:grpSpLocks/>
          </p:cNvGrpSpPr>
          <p:nvPr/>
        </p:nvGrpSpPr>
        <p:grpSpPr bwMode="auto">
          <a:xfrm>
            <a:off x="2506941" y="5852341"/>
            <a:ext cx="5981232" cy="620806"/>
            <a:chOff x="2322513" y="2930238"/>
            <a:chExt cx="4498975" cy="476250"/>
          </a:xfrm>
          <a:solidFill>
            <a:srgbClr val="003CB9"/>
          </a:solidFill>
        </p:grpSpPr>
        <p:sp>
          <p:nvSpPr>
            <p:cNvPr id="18" name="Left-Right Arrow 6">
              <a:extLst>
                <a:ext uri="{FF2B5EF4-FFF2-40B4-BE49-F238E27FC236}">
                  <a16:creationId xmlns:a16="http://schemas.microsoft.com/office/drawing/2014/main" id="{99E36891-4965-DDD2-1AF2-7E26F3168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2513" y="2930238"/>
              <a:ext cx="4498975" cy="476250"/>
            </a:xfrm>
            <a:prstGeom prst="leftRightArrow">
              <a:avLst>
                <a:gd name="adj1" fmla="val 50000"/>
                <a:gd name="adj2" fmla="val 53006"/>
              </a:avLst>
            </a:prstGeom>
            <a:grpFill/>
            <a:ln w="12700" algn="ctr">
              <a:noFill/>
              <a:round/>
              <a:headEnd/>
              <a:tailEnd/>
            </a:ln>
          </p:spPr>
          <p:txBody>
            <a:bodyPr anchor="b"/>
            <a:lstStyle/>
            <a:p>
              <a:pPr>
                <a:defRPr/>
              </a:pPr>
              <a:endParaRPr lang="en-US">
                <a:latin typeface="Swis721 BT" pitchFamily="34" charset="0"/>
              </a:endParaRPr>
            </a:p>
          </p:txBody>
        </p:sp>
        <p:sp>
          <p:nvSpPr>
            <p:cNvPr id="19" name="Text Box 8">
              <a:extLst>
                <a:ext uri="{FF2B5EF4-FFF2-40B4-BE49-F238E27FC236}">
                  <a16:creationId xmlns:a16="http://schemas.microsoft.com/office/drawing/2014/main" id="{D6C8E0B3-FCA0-67EE-04EA-5D9ECBE5DB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8760" y="3036166"/>
              <a:ext cx="349567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400" b="1">
                  <a:solidFill>
                    <a:schemeClr val="bg1"/>
                  </a:solidFill>
                  <a:latin typeface="Swis721 BT" pitchFamily="34" charset="0"/>
                </a:rPr>
                <a:t>Reduced Risk to Owner</a:t>
              </a:r>
            </a:p>
          </p:txBody>
        </p:sp>
      </p:grpSp>
      <p:grpSp>
        <p:nvGrpSpPr>
          <p:cNvPr id="12" name="Group 37">
            <a:extLst>
              <a:ext uri="{FF2B5EF4-FFF2-40B4-BE49-F238E27FC236}">
                <a16:creationId xmlns:a16="http://schemas.microsoft.com/office/drawing/2014/main" id="{A3B96988-6289-1839-D1FE-5EB6A3E2A45A}"/>
              </a:ext>
            </a:extLst>
          </p:cNvPr>
          <p:cNvGrpSpPr>
            <a:grpSpLocks/>
          </p:cNvGrpSpPr>
          <p:nvPr/>
        </p:nvGrpSpPr>
        <p:grpSpPr bwMode="auto">
          <a:xfrm>
            <a:off x="2661904" y="3448067"/>
            <a:ext cx="5902278" cy="670470"/>
            <a:chOff x="1500" y="2028"/>
            <a:chExt cx="2766" cy="324"/>
          </a:xfrm>
          <a:solidFill>
            <a:srgbClr val="003CB9"/>
          </a:solidFill>
        </p:grpSpPr>
        <p:sp>
          <p:nvSpPr>
            <p:cNvPr id="14" name="AutoShape 16">
              <a:extLst>
                <a:ext uri="{FF2B5EF4-FFF2-40B4-BE49-F238E27FC236}">
                  <a16:creationId xmlns:a16="http://schemas.microsoft.com/office/drawing/2014/main" id="{AAEAEEE2-AC62-AAC9-7EEA-5CCC0EFBF7D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932" y="2028"/>
              <a:ext cx="2334" cy="324"/>
            </a:xfrm>
            <a:prstGeom prst="leftArrow">
              <a:avLst>
                <a:gd name="adj1" fmla="val 50000"/>
                <a:gd name="adj2" fmla="val 51860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Rectangle 24">
              <a:extLst>
                <a:ext uri="{FF2B5EF4-FFF2-40B4-BE49-F238E27FC236}">
                  <a16:creationId xmlns:a16="http://schemas.microsoft.com/office/drawing/2014/main" id="{E764F52A-0D96-F64E-7409-DD3A5DEE8A7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671" y="2106"/>
              <a:ext cx="180" cy="16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D8F6DB2F-ED16-FBE3-CF02-94261B3DA28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500" y="2103"/>
              <a:ext cx="90" cy="16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Text Box 9">
              <a:extLst>
                <a:ext uri="{FF2B5EF4-FFF2-40B4-BE49-F238E27FC236}">
                  <a16:creationId xmlns:a16="http://schemas.microsoft.com/office/drawing/2014/main" id="{D6FCE06F-A7F9-EA23-3F10-96935AF989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6" y="2112"/>
              <a:ext cx="167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400" b="1">
                  <a:solidFill>
                    <a:schemeClr val="bg1"/>
                  </a:solidFill>
                  <a:latin typeface="Swis721 BT" pitchFamily="34" charset="0"/>
                </a:rPr>
                <a:t>Shorter Schedule</a:t>
              </a:r>
            </a:p>
          </p:txBody>
        </p:sp>
      </p:grpSp>
      <p:sp>
        <p:nvSpPr>
          <p:cNvPr id="13" name="TextBox 6">
            <a:extLst>
              <a:ext uri="{FF2B5EF4-FFF2-40B4-BE49-F238E27FC236}">
                <a16:creationId xmlns:a16="http://schemas.microsoft.com/office/drawing/2014/main" id="{C3AA5634-5E3B-6E18-C975-167A440E9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1653" y="2018890"/>
            <a:ext cx="18123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1600" b="1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en-US" sz="1600" b="1">
                <a:solidFill>
                  <a:schemeClr val="tx2"/>
                </a:solidFill>
                <a:latin typeface="+mj-lt"/>
                <a:cs typeface="Calibri Light" panose="020F0302020204030204" pitchFamily="34" charset="0"/>
              </a:rPr>
              <a:t>CMAR</a:t>
            </a:r>
          </a:p>
        </p:txBody>
      </p:sp>
      <p:sp>
        <p:nvSpPr>
          <p:cNvPr id="30" name="TextBox 6">
            <a:extLst>
              <a:ext uri="{FF2B5EF4-FFF2-40B4-BE49-F238E27FC236}">
                <a16:creationId xmlns:a16="http://schemas.microsoft.com/office/drawing/2014/main" id="{FA693250-03DD-2D90-6A44-63D1548B6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5617" y="1812063"/>
            <a:ext cx="13483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1600" b="1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en-US" sz="1600" b="1">
                <a:solidFill>
                  <a:schemeClr val="tx2"/>
                </a:solidFill>
                <a:latin typeface="+mj-lt"/>
                <a:cs typeface="Calibri Light" panose="020F0302020204030204" pitchFamily="34" charset="0"/>
              </a:rPr>
              <a:t>Design-Bid-Build</a:t>
            </a:r>
          </a:p>
        </p:txBody>
      </p:sp>
      <p:sp>
        <p:nvSpPr>
          <p:cNvPr id="31" name="TextBox 6">
            <a:extLst>
              <a:ext uri="{FF2B5EF4-FFF2-40B4-BE49-F238E27FC236}">
                <a16:creationId xmlns:a16="http://schemas.microsoft.com/office/drawing/2014/main" id="{A463773E-B837-7030-A26D-66BA3FD6D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2420" y="1808373"/>
            <a:ext cx="181239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1600" b="1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en-US" sz="1600" b="1">
                <a:solidFill>
                  <a:schemeClr val="tx2"/>
                </a:solidFill>
                <a:latin typeface="+mj-lt"/>
                <a:cs typeface="Calibri Light" panose="020F0302020204030204" pitchFamily="34" charset="0"/>
              </a:rPr>
              <a:t>Progressive</a:t>
            </a:r>
          </a:p>
          <a:p>
            <a:pPr algn="ctr"/>
            <a:r>
              <a:rPr lang="en-US" sz="1600" b="1">
                <a:solidFill>
                  <a:schemeClr val="tx2"/>
                </a:solidFill>
                <a:latin typeface="+mj-lt"/>
                <a:cs typeface="Calibri Light" panose="020F0302020204030204" pitchFamily="34" charset="0"/>
              </a:rPr>
              <a:t>Design-Build</a:t>
            </a:r>
          </a:p>
        </p:txBody>
      </p:sp>
    </p:spTree>
    <p:extLst>
      <p:ext uri="{BB962C8B-B14F-4D97-AF65-F5344CB8AC3E}">
        <p14:creationId xmlns:p14="http://schemas.microsoft.com/office/powerpoint/2010/main" val="122511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10">
            <a:extLst>
              <a:ext uri="{FF2B5EF4-FFF2-40B4-BE49-F238E27FC236}">
                <a16:creationId xmlns:a16="http://schemas.microsoft.com/office/drawing/2014/main" id="{AB97A54D-C694-45BD-B2A4-AA191DBDB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39" y="167355"/>
            <a:ext cx="10972800" cy="1121440"/>
          </a:xfrm>
          <a:prstGeom prst="rect">
            <a:avLst/>
          </a:prstGeom>
          <a:solidFill>
            <a:srgbClr val="19467F"/>
          </a:solidFill>
          <a:ln>
            <a:noFill/>
          </a:ln>
          <a:effectLst/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  <a:ext uri="{C572A759-6A51-4108-AA02-DFA0A04FC94B}">
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defTabSz="914377">
              <a:spcBef>
                <a:spcPts val="0"/>
              </a:spcBef>
              <a:defRPr/>
            </a:pPr>
            <a:r>
              <a:rPr lang="en-US" sz="2400" b="1" kern="0" dirty="0">
                <a:solidFill>
                  <a:srgbClr val="FFFF0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SDWWTP</a:t>
            </a:r>
            <a:br>
              <a:rPr lang="en-US" sz="2400" b="1" kern="0" dirty="0">
                <a:solidFill>
                  <a:prstClr val="white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</a:br>
            <a:r>
              <a:rPr lang="en-US" sz="2400" b="1" kern="0" dirty="0">
                <a:solidFill>
                  <a:prstClr val="white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Thickening &amp; Dewatering Project Model/Pictures</a:t>
            </a:r>
          </a:p>
        </p:txBody>
      </p:sp>
      <p:sp>
        <p:nvSpPr>
          <p:cNvPr id="7" name="Rektangel 10">
            <a:extLst>
              <a:ext uri="{FF2B5EF4-FFF2-40B4-BE49-F238E27FC236}">
                <a16:creationId xmlns:a16="http://schemas.microsoft.com/office/drawing/2014/main" id="{D1F3F86C-522C-40A3-BF7C-82BC0F65CC77}"/>
              </a:ext>
            </a:extLst>
          </p:cNvPr>
          <p:cNvSpPr/>
          <p:nvPr/>
        </p:nvSpPr>
        <p:spPr>
          <a:xfrm>
            <a:off x="1466708" y="6224338"/>
            <a:ext cx="9066081" cy="622145"/>
          </a:xfrm>
          <a:prstGeom prst="rect">
            <a:avLst/>
          </a:prstGeom>
          <a:solidFill>
            <a:srgbClr val="19467F"/>
          </a:solidFill>
          <a:ln>
            <a:noFill/>
          </a:ln>
          <a:effectLst/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  <a:ext uri="{C572A759-6A51-4108-AA02-DFA0A04FC94B}">
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 b="1" u="sng" dirty="0"/>
              <a:t>Pump Room</a:t>
            </a:r>
            <a:endParaRPr lang="en-US" sz="1600" b="1" u="sng" dirty="0">
              <a:solidFill>
                <a:srgbClr val="FFFF00"/>
              </a:solidFill>
            </a:endParaRPr>
          </a:p>
          <a:p>
            <a:pPr algn="ctr"/>
            <a:r>
              <a:rPr lang="en-US" sz="1600" b="1" dirty="0">
                <a:solidFill>
                  <a:srgbClr val="92D050"/>
                </a:solidFill>
              </a:rPr>
              <a:t>Model   </a:t>
            </a:r>
            <a:r>
              <a:rPr lang="en-US" sz="1600" dirty="0"/>
              <a:t>  vs    </a:t>
            </a:r>
            <a:r>
              <a:rPr lang="en-US" sz="1600" b="1" dirty="0"/>
              <a:t>PUMPS:   </a:t>
            </a:r>
            <a:r>
              <a:rPr lang="en-US" sz="1600" b="1" dirty="0">
                <a:solidFill>
                  <a:srgbClr val="FFFF00"/>
                </a:solidFill>
              </a:rPr>
              <a:t>WAS Grinder &amp; WAS Feed -  DSL Grinder &amp; DSL Feed</a:t>
            </a:r>
            <a:r>
              <a:rPr lang="en-US" sz="1600" dirty="0"/>
              <a:t>          </a:t>
            </a:r>
          </a:p>
        </p:txBody>
      </p:sp>
      <p:pic>
        <p:nvPicPr>
          <p:cNvPr id="3" name="Picture 2" descr="A picture containing indoor, building&#10;&#10;Description automatically generated">
            <a:extLst>
              <a:ext uri="{FF2B5EF4-FFF2-40B4-BE49-F238E27FC236}">
                <a16:creationId xmlns:a16="http://schemas.microsoft.com/office/drawing/2014/main" id="{E8978B17-8E2B-4BA6-B1EC-8AF086A30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70" y="1957798"/>
            <a:ext cx="6028703" cy="3767940"/>
          </a:xfrm>
          <a:prstGeom prst="rect">
            <a:avLst/>
          </a:prstGeom>
        </p:spPr>
      </p:pic>
      <p:pic>
        <p:nvPicPr>
          <p:cNvPr id="10" name="Picture 9" descr="A picture containing building&#10;&#10;Description automatically generated">
            <a:extLst>
              <a:ext uri="{FF2B5EF4-FFF2-40B4-BE49-F238E27FC236}">
                <a16:creationId xmlns:a16="http://schemas.microsoft.com/office/drawing/2014/main" id="{CF489DFA-BC44-C600-1B12-5C7F51724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577" y="1654991"/>
            <a:ext cx="5427663" cy="407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10">
            <a:extLst>
              <a:ext uri="{FF2B5EF4-FFF2-40B4-BE49-F238E27FC236}">
                <a16:creationId xmlns:a16="http://schemas.microsoft.com/office/drawing/2014/main" id="{AB97A54D-C694-45BD-B2A4-AA191DBDB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39" y="167355"/>
            <a:ext cx="10972800" cy="1121440"/>
          </a:xfrm>
          <a:prstGeom prst="rect">
            <a:avLst/>
          </a:prstGeom>
          <a:solidFill>
            <a:srgbClr val="19467F"/>
          </a:solidFill>
          <a:ln>
            <a:noFill/>
          </a:ln>
          <a:effectLst/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  <a:ext uri="{C572A759-6A51-4108-AA02-DFA0A04FC94B}">
              <ma14:wrappingTextBox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defTabSz="914377">
              <a:spcBef>
                <a:spcPts val="0"/>
              </a:spcBef>
              <a:defRPr/>
            </a:pPr>
            <a:r>
              <a:rPr lang="en-US" sz="2400" b="1" kern="0" dirty="0">
                <a:solidFill>
                  <a:srgbClr val="FFFF0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SDWWTP</a:t>
            </a:r>
            <a:br>
              <a:rPr lang="en-US" sz="2400" b="1" kern="0" dirty="0">
                <a:solidFill>
                  <a:prstClr val="white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</a:br>
            <a:r>
              <a:rPr lang="en-US" sz="2400" b="1" kern="0" dirty="0">
                <a:solidFill>
                  <a:prstClr val="white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Thickening &amp; Dewatering Project Model/Pictures</a:t>
            </a:r>
          </a:p>
        </p:txBody>
      </p:sp>
      <p:pic>
        <p:nvPicPr>
          <p:cNvPr id="3" name="Picture 2" descr="A picture containing indoor, ceiling, blue&#10;&#10;Description automatically generated">
            <a:extLst>
              <a:ext uri="{FF2B5EF4-FFF2-40B4-BE49-F238E27FC236}">
                <a16:creationId xmlns:a16="http://schemas.microsoft.com/office/drawing/2014/main" id="{E197FBED-2289-4D93-9AD8-1E6A8169B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47" y="2017141"/>
            <a:ext cx="5202984" cy="32518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1E389C-C834-DA7E-B334-18F5AB7871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595" y="2017141"/>
            <a:ext cx="5767980" cy="432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21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10">
            <a:extLst>
              <a:ext uri="{FF2B5EF4-FFF2-40B4-BE49-F238E27FC236}">
                <a16:creationId xmlns:a16="http://schemas.microsoft.com/office/drawing/2014/main" id="{AB97A54D-C694-45BD-B2A4-AA191DBDB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39" y="167355"/>
            <a:ext cx="10972800" cy="1121440"/>
          </a:xfrm>
          <a:prstGeom prst="rect">
            <a:avLst/>
          </a:prstGeom>
          <a:solidFill>
            <a:srgbClr val="19467F"/>
          </a:solidFill>
          <a:ln>
            <a:noFill/>
          </a:ln>
          <a:effectLst/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  <a:ext uri="{C572A759-6A51-4108-AA02-DFA0A04FC94B}">
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defTabSz="914377">
              <a:spcBef>
                <a:spcPts val="0"/>
              </a:spcBef>
              <a:defRPr/>
            </a:pPr>
            <a:r>
              <a:rPr lang="en-US" sz="2400" b="1" kern="0" dirty="0">
                <a:solidFill>
                  <a:schemeClr val="bg1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SDWWTP</a:t>
            </a:r>
            <a:br>
              <a:rPr lang="en-US" sz="2400" b="1" kern="0" dirty="0">
                <a:solidFill>
                  <a:srgbClr val="FFFF0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</a:br>
            <a:r>
              <a:rPr lang="en-US" sz="2400" b="1" kern="0" dirty="0">
                <a:solidFill>
                  <a:prstClr val="white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Thickening &amp; Dewatering Project Pictures</a:t>
            </a:r>
          </a:p>
        </p:txBody>
      </p:sp>
      <p:pic>
        <p:nvPicPr>
          <p:cNvPr id="7" name="Picture 6" descr="A room with many machines&#10;&#10;AI-generated content may be incorrect.">
            <a:extLst>
              <a:ext uri="{FF2B5EF4-FFF2-40B4-BE49-F238E27FC236}">
                <a16:creationId xmlns:a16="http://schemas.microsoft.com/office/drawing/2014/main" id="{9012E9E6-2F24-3DE6-B973-891BFFEDF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901" y="1288795"/>
            <a:ext cx="7556905" cy="566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90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10">
            <a:extLst>
              <a:ext uri="{FF2B5EF4-FFF2-40B4-BE49-F238E27FC236}">
                <a16:creationId xmlns:a16="http://schemas.microsoft.com/office/drawing/2014/main" id="{AB97A54D-C694-45BD-B2A4-AA191DBDB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39" y="167355"/>
            <a:ext cx="10972800" cy="1121440"/>
          </a:xfrm>
          <a:prstGeom prst="rect">
            <a:avLst/>
          </a:prstGeom>
          <a:solidFill>
            <a:srgbClr val="19467F"/>
          </a:solidFill>
          <a:ln>
            <a:noFill/>
          </a:ln>
          <a:effectLst/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  <a:ext uri="{C572A759-6A51-4108-AA02-DFA0A04FC94B}">
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defTabSz="914377">
              <a:spcBef>
                <a:spcPts val="0"/>
              </a:spcBef>
              <a:defRPr/>
            </a:pPr>
            <a:r>
              <a:rPr lang="en-US" sz="2400" b="1" kern="0" dirty="0">
                <a:solidFill>
                  <a:prstClr val="white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SDWWTP</a:t>
            </a:r>
            <a:br>
              <a:rPr lang="en-US" sz="2400" b="1" kern="0" dirty="0">
                <a:solidFill>
                  <a:prstClr val="white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</a:br>
            <a:r>
              <a:rPr lang="en-US" sz="2400" b="1" kern="0" dirty="0">
                <a:solidFill>
                  <a:prstClr val="white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Thickening &amp; Dewatering Project Model/Pictures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15FFD0-CF68-5171-C159-BC64F5E4E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68" y="1896534"/>
            <a:ext cx="6020137" cy="37625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533189-050D-0C35-8165-5C49F9FA8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289" y="1855364"/>
            <a:ext cx="5835950" cy="437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10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10"/>
          <p:cNvSpPr/>
          <p:nvPr/>
        </p:nvSpPr>
        <p:spPr>
          <a:xfrm>
            <a:off x="1430201" y="24115"/>
            <a:ext cx="9144000" cy="769620"/>
          </a:xfrm>
          <a:prstGeom prst="rect">
            <a:avLst/>
          </a:prstGeom>
          <a:solidFill>
            <a:srgbClr val="19467F"/>
          </a:solidFill>
          <a:ln>
            <a:noFill/>
          </a:ln>
          <a:effectLst/>
          <a:extLs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  <a:ext uri="{C572A759-6A51-4108-AA02-DFA0A04FC94B}">
              <ma14:wrappingTextBox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n-US" sz="2400" b="1" kern="0" dirty="0">
                <a:solidFill>
                  <a:srgbClr val="FFFF0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SDWWTP</a:t>
            </a:r>
          </a:p>
          <a:p>
            <a:pPr algn="ctr" defTabSz="914377">
              <a:defRPr/>
            </a:pPr>
            <a:r>
              <a:rPr lang="en-US" sz="2400" b="1" kern="0" dirty="0">
                <a:solidFill>
                  <a:prstClr val="white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Thickening &amp; Dewatering Project Model/Pictures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FD86DCC6-993C-401C-BC0F-4ED9CD945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3181" y="6410534"/>
            <a:ext cx="478820" cy="365125"/>
          </a:xfrm>
        </p:spPr>
        <p:txBody>
          <a:bodyPr/>
          <a:lstStyle/>
          <a:p>
            <a:pPr algn="r" defTabSz="609585">
              <a:defRPr/>
            </a:pPr>
            <a:fld id="{3701E7B3-801B-1B49-891B-95033F9C4440}" type="slidenum">
              <a:rPr lang="en-US" sz="1333" b="1">
                <a:solidFill>
                  <a:prstClr val="black"/>
                </a:solidFill>
                <a:latin typeface="Calibri"/>
              </a:rPr>
              <a:pPr algn="r" defTabSz="609585">
                <a:defRPr/>
              </a:pPr>
              <a:t>24</a:t>
            </a:fld>
            <a:endParaRPr lang="en-US" sz="1333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5D54CF2-F7E0-4191-8730-18F931CD8E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287" t="-290000" r="-278743" b="290000"/>
          <a:stretch/>
        </p:blipFill>
        <p:spPr>
          <a:xfrm>
            <a:off x="7112001" y="1076967"/>
            <a:ext cx="1930400" cy="101600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23BB33F-2E2A-42F1-AC64-1D158977D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769" y="6410534"/>
            <a:ext cx="1535411" cy="34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08EF50-69AB-49C0-B691-4A1230A5F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0568" y="3425142"/>
            <a:ext cx="30865" cy="77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F5E7F2-BE03-8351-77E1-FB16A3285A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0392" y="793733"/>
            <a:ext cx="6586589" cy="5206643"/>
          </a:xfrm>
          <a:prstGeom prst="rect">
            <a:avLst/>
          </a:prstGeom>
        </p:spPr>
      </p:pic>
      <p:pic>
        <p:nvPicPr>
          <p:cNvPr id="6" name="Picture 5" descr="A large white tanks on a metal structure&#10;&#10;AI-generated content may be incorrect.">
            <a:extLst>
              <a:ext uri="{FF2B5EF4-FFF2-40B4-BE49-F238E27FC236}">
                <a16:creationId xmlns:a16="http://schemas.microsoft.com/office/drawing/2014/main" id="{AACC9851-6E8C-79CE-E101-332127D598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39" y="2390581"/>
            <a:ext cx="5586452" cy="419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066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53637-FCE0-1130-E295-6379C83EE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90" y="573364"/>
            <a:ext cx="9230690" cy="707886"/>
          </a:xfrm>
        </p:spPr>
        <p:txBody>
          <a:bodyPr/>
          <a:lstStyle/>
          <a:p>
            <a:r>
              <a:rPr lang="en-US" dirty="0"/>
              <a:t>Summary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DFECA-E85E-6C2E-D2E8-9168AC8AE59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03680" y="1801813"/>
            <a:ext cx="8737600" cy="340093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Alternative Delivery can: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Reduce the time to beneficial occupancy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Provide early price certainty for owner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Provide more optimized (size, cost) facility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Alternative Delivery (Fixed Price Design Build) can also: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Reduce the input from staff and operations in the final product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Provide materials or suppliers that may not be of common use by the Utility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2AD609-F61E-8908-A616-FA340856EA2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98263" y="6394450"/>
            <a:ext cx="693737" cy="365125"/>
          </a:xfrm>
          <a:prstGeom prst="rect">
            <a:avLst/>
          </a:prstGeom>
        </p:spPr>
        <p:txBody>
          <a:bodyPr/>
          <a:lstStyle/>
          <a:p>
            <a:fld id="{39BAAD03-4860-4E41-8C65-3BCAECF6961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597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1"/>
          <p:cNvSpPr>
            <a:spLocks noChangeArrowheads="1"/>
          </p:cNvSpPr>
          <p:nvPr/>
        </p:nvSpPr>
        <p:spPr bwMode="auto">
          <a:xfrm>
            <a:off x="2133600" y="609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3200" b="1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15363" name="Rectangle 3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j-lt"/>
                <a:cs typeface="Calibri Light" panose="020F0302020204030204" pitchFamily="34" charset="0"/>
              </a:rPr>
              <a:t>Design-Bid-Build (DBB)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sz="quarter" idx="12"/>
          </p:nvPr>
        </p:nvSpPr>
        <p:spPr>
          <a:xfrm>
            <a:off x="610311" y="1412742"/>
            <a:ext cx="5596315" cy="5201424"/>
          </a:xfrm>
        </p:spPr>
        <p:txBody>
          <a:bodyPr/>
          <a:lstStyle/>
          <a:p>
            <a:pPr marL="0" indent="0">
              <a:buNone/>
            </a:pPr>
            <a:r>
              <a:rPr lang="en-US" sz="2400" u="sng">
                <a:latin typeface="+mn-lt"/>
                <a:cs typeface="Calibri Light" panose="020F0302020204030204" pitchFamily="34" charset="0"/>
              </a:rPr>
              <a:t>Key Characteristics and Considerations</a:t>
            </a:r>
          </a:p>
          <a:p>
            <a:pPr lvl="1"/>
            <a:r>
              <a:rPr lang="en-US" sz="2000">
                <a:latin typeface="+mn-lt"/>
                <a:cs typeface="Calibri Light" panose="020F0302020204030204" pitchFamily="34" charset="0"/>
              </a:rPr>
              <a:t>Traditional approach for the W/WW market.</a:t>
            </a:r>
          </a:p>
          <a:p>
            <a:pPr lvl="1"/>
            <a:r>
              <a:rPr lang="en-US" sz="2000">
                <a:latin typeface="+mn-lt"/>
                <a:cs typeface="Calibri Light" panose="020F0302020204030204" pitchFamily="34" charset="0"/>
              </a:rPr>
              <a:t>Appropriate when early delivery is not required.</a:t>
            </a:r>
          </a:p>
          <a:p>
            <a:pPr lvl="1"/>
            <a:r>
              <a:rPr lang="en-US" sz="2000">
                <a:latin typeface="+mn-lt"/>
                <a:cs typeface="Calibri Light" panose="020F0302020204030204" pitchFamily="34" charset="0"/>
              </a:rPr>
              <a:t>Low-bid selection without regard to contractor capabilities.</a:t>
            </a:r>
          </a:p>
          <a:p>
            <a:pPr lvl="1"/>
            <a:r>
              <a:rPr lang="en-US" sz="2000">
                <a:latin typeface="+mn-lt"/>
                <a:cs typeface="Calibri Light" panose="020F0302020204030204" pitchFamily="34" charset="0"/>
              </a:rPr>
              <a:t>Owner controls design development</a:t>
            </a:r>
          </a:p>
          <a:p>
            <a:pPr lvl="1"/>
            <a:r>
              <a:rPr lang="en-US" sz="2000">
                <a:latin typeface="+mn-lt"/>
                <a:cs typeface="Calibri Light" panose="020F0302020204030204" pitchFamily="34" charset="0"/>
              </a:rPr>
              <a:t>Complex projects can lead to higher risks for the owner.</a:t>
            </a:r>
          </a:p>
          <a:p>
            <a:pPr lvl="1"/>
            <a:r>
              <a:rPr lang="en-US" sz="2000">
                <a:latin typeface="+mn-lt"/>
                <a:cs typeface="Calibri Light" panose="020F0302020204030204" pitchFamily="34" charset="0"/>
              </a:rPr>
              <a:t>Can procure under Competitive Sealed Proposal (CSP) to select on a best-value basis.</a:t>
            </a:r>
          </a:p>
          <a:p>
            <a:pPr marL="274320" lvl="1" indent="0">
              <a:buNone/>
            </a:pPr>
            <a:endParaRPr lang="en-US" sz="2400" i="1">
              <a:latin typeface="+mn-lt"/>
              <a:cs typeface="Calibri Light" panose="020F0302020204030204" pitchFamily="34" charset="0"/>
            </a:endParaRPr>
          </a:p>
          <a:p>
            <a:endParaRPr lang="en-US" sz="2400" u="sng">
              <a:latin typeface="+mn-lt"/>
              <a:cs typeface="Calibri Light" panose="020F03020202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0D5488-8A0B-DF3B-8903-6CD4D5A640CB}"/>
              </a:ext>
            </a:extLst>
          </p:cNvPr>
          <p:cNvGrpSpPr/>
          <p:nvPr/>
        </p:nvGrpSpPr>
        <p:grpSpPr>
          <a:xfrm>
            <a:off x="6517223" y="1066800"/>
            <a:ext cx="5458111" cy="5076119"/>
            <a:chOff x="5636976" y="1426257"/>
            <a:chExt cx="5458111" cy="5076119"/>
          </a:xfrm>
        </p:grpSpPr>
        <p:grpSp>
          <p:nvGrpSpPr>
            <p:cNvPr id="2" name="Group 6"/>
            <p:cNvGrpSpPr/>
            <p:nvPr/>
          </p:nvGrpSpPr>
          <p:grpSpPr>
            <a:xfrm>
              <a:off x="6733203" y="5355748"/>
              <a:ext cx="3044502" cy="1146628"/>
              <a:chOff x="3959952" y="5749886"/>
              <a:chExt cx="3044502" cy="1146628"/>
            </a:xfrm>
          </p:grpSpPr>
          <p:sp>
            <p:nvSpPr>
              <p:cNvPr id="8" name="Rectangle 7"/>
              <p:cNvSpPr/>
              <p:nvPr/>
            </p:nvSpPr>
            <p:spPr bwMode="auto">
              <a:xfrm>
                <a:off x="3970969" y="5749886"/>
                <a:ext cx="2896641" cy="1146628"/>
              </a:xfrm>
              <a:prstGeom prst="rect">
                <a:avLst/>
              </a:prstGeom>
              <a:solidFill>
                <a:srgbClr val="FFFF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latin typeface="Humanst521 BT" pitchFamily="34" charset="0"/>
                </a:endParaRPr>
              </a:p>
            </p:txBody>
          </p:sp>
          <p:cxnSp>
            <p:nvCxnSpPr>
              <p:cNvPr id="9" name="Straight Connector 8"/>
              <p:cNvCxnSpPr/>
              <p:nvPr/>
            </p:nvCxnSpPr>
            <p:spPr bwMode="auto">
              <a:xfrm>
                <a:off x="4159655" y="6396560"/>
                <a:ext cx="435429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C0000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" name="Straight Connector 9"/>
              <p:cNvCxnSpPr/>
              <p:nvPr/>
            </p:nvCxnSpPr>
            <p:spPr bwMode="auto">
              <a:xfrm>
                <a:off x="4159654" y="6664287"/>
                <a:ext cx="362857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1" name="TextBox 10"/>
              <p:cNvSpPr txBox="1"/>
              <p:nvPr/>
            </p:nvSpPr>
            <p:spPr>
              <a:xfrm>
                <a:off x="4986941" y="5778914"/>
                <a:ext cx="10014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/>
                  <a:t>Legend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667654" y="6236902"/>
                <a:ext cx="19013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/>
                  <a:t>Working Relationship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674913" y="6497368"/>
                <a:ext cx="232954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/>
                  <a:t>Contractual Relationship</a:t>
                </a:r>
              </a:p>
            </p:txBody>
          </p:sp>
          <p:cxnSp>
            <p:nvCxnSpPr>
              <p:cNvPr id="14" name="Straight Connector 13"/>
              <p:cNvCxnSpPr>
                <a:cxnSpLocks/>
              </p:cNvCxnSpPr>
              <p:nvPr/>
            </p:nvCxnSpPr>
            <p:spPr bwMode="auto">
              <a:xfrm>
                <a:off x="3959952" y="6152838"/>
                <a:ext cx="2924494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" name="Group 32"/>
            <p:cNvGrpSpPr/>
            <p:nvPr/>
          </p:nvGrpSpPr>
          <p:grpSpPr>
            <a:xfrm>
              <a:off x="6272155" y="1426257"/>
              <a:ext cx="3866217" cy="3056405"/>
              <a:chOff x="4748155" y="1426256"/>
              <a:chExt cx="3866217" cy="3056405"/>
            </a:xfrm>
          </p:grpSpPr>
          <p:cxnSp>
            <p:nvCxnSpPr>
              <p:cNvPr id="19" name="Straight Connector 18"/>
              <p:cNvCxnSpPr/>
              <p:nvPr/>
            </p:nvCxnSpPr>
            <p:spPr bwMode="auto">
              <a:xfrm rot="5400000">
                <a:off x="5572908" y="2685798"/>
                <a:ext cx="874057" cy="52444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" name="Straight Connector 19"/>
              <p:cNvCxnSpPr/>
              <p:nvPr/>
            </p:nvCxnSpPr>
            <p:spPr bwMode="auto">
              <a:xfrm rot="16200000" flipV="1">
                <a:off x="6836932" y="2658908"/>
                <a:ext cx="874057" cy="551322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 rot="5400000">
                <a:off x="5516879" y="2692522"/>
                <a:ext cx="842680" cy="488583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C0000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 rot="16200000" flipV="1">
                <a:off x="6915374" y="2656670"/>
                <a:ext cx="856128" cy="546838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C0000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4" name="Group 18"/>
              <p:cNvGrpSpPr/>
              <p:nvPr/>
            </p:nvGrpSpPr>
            <p:grpSpPr>
              <a:xfrm>
                <a:off x="5814954" y="1426256"/>
                <a:ext cx="1627093" cy="1165412"/>
                <a:chOff x="5002306" y="2008094"/>
                <a:chExt cx="1627093" cy="1165412"/>
              </a:xfrm>
            </p:grpSpPr>
            <p:sp>
              <p:nvSpPr>
                <p:cNvPr id="27" name="Oval 26"/>
                <p:cNvSpPr/>
                <p:nvPr/>
              </p:nvSpPr>
              <p:spPr bwMode="auto">
                <a:xfrm>
                  <a:off x="5002306" y="2008094"/>
                  <a:ext cx="1627093" cy="1165412"/>
                </a:xfrm>
                <a:prstGeom prst="ellips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rtlCol="0" anchor="b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chemeClr val="tx1"/>
                    </a:solidFill>
                    <a:latin typeface="Humanst521 BT" pitchFamily="34" charset="0"/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5183841" y="2354036"/>
                  <a:ext cx="127747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solidFill>
                        <a:srgbClr val="FFFFFF"/>
                      </a:solidFill>
                    </a:rPr>
                    <a:t>Owner</a:t>
                  </a:r>
                </a:p>
              </p:txBody>
            </p:sp>
          </p:grpSp>
          <p:grpSp>
            <p:nvGrpSpPr>
              <p:cNvPr id="7" name="Group 21"/>
              <p:cNvGrpSpPr/>
              <p:nvPr/>
            </p:nvGrpSpPr>
            <p:grpSpPr>
              <a:xfrm>
                <a:off x="6830394" y="3331077"/>
                <a:ext cx="1783978" cy="1142443"/>
                <a:chOff x="4964395" y="2294787"/>
                <a:chExt cx="1783978" cy="1142443"/>
              </a:xfrm>
            </p:grpSpPr>
            <p:sp>
              <p:nvSpPr>
                <p:cNvPr id="25" name="Oval 24"/>
                <p:cNvSpPr/>
                <p:nvPr/>
              </p:nvSpPr>
              <p:spPr bwMode="auto">
                <a:xfrm>
                  <a:off x="5002306" y="2294787"/>
                  <a:ext cx="1627093" cy="1142443"/>
                </a:xfrm>
                <a:prstGeom prst="ellips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rtlCol="0" anchor="b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chemeClr val="tx1"/>
                    </a:solidFill>
                    <a:latin typeface="Humanst521 BT" pitchFamily="34" charset="0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4964395" y="2671268"/>
                  <a:ext cx="178397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>
                      <a:solidFill>
                        <a:srgbClr val="FFFFFF"/>
                      </a:solidFill>
                    </a:rPr>
                    <a:t>Contractor</a:t>
                  </a:r>
                </a:p>
              </p:txBody>
            </p:sp>
          </p:grpSp>
          <p:grpSp>
            <p:nvGrpSpPr>
              <p:cNvPr id="15" name="Group 24"/>
              <p:cNvGrpSpPr/>
              <p:nvPr/>
            </p:nvGrpSpPr>
            <p:grpSpPr>
              <a:xfrm>
                <a:off x="4748155" y="3340218"/>
                <a:ext cx="1627093" cy="1142443"/>
                <a:chOff x="5002306" y="2312893"/>
                <a:chExt cx="1627093" cy="1142443"/>
              </a:xfrm>
            </p:grpSpPr>
            <p:sp>
              <p:nvSpPr>
                <p:cNvPr id="23" name="Oval 22"/>
                <p:cNvSpPr/>
                <p:nvPr/>
              </p:nvSpPr>
              <p:spPr bwMode="auto">
                <a:xfrm>
                  <a:off x="5002306" y="2312893"/>
                  <a:ext cx="1627093" cy="1142443"/>
                </a:xfrm>
                <a:prstGeom prst="ellips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rtlCol="0" anchor="b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chemeClr val="tx1"/>
                    </a:solidFill>
                    <a:latin typeface="Humanst521 BT" pitchFamily="34" charset="0"/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5030333" y="2680321"/>
                  <a:ext cx="155089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>
                      <a:solidFill>
                        <a:srgbClr val="FFFFFF"/>
                      </a:solidFill>
                    </a:rPr>
                    <a:t>Designer</a:t>
                  </a:r>
                </a:p>
              </p:txBody>
            </p:sp>
          </p:grpSp>
        </p:grpSp>
        <p:sp>
          <p:nvSpPr>
            <p:cNvPr id="34" name="TextBox 33"/>
            <p:cNvSpPr txBox="1"/>
            <p:nvPr/>
          </p:nvSpPr>
          <p:spPr>
            <a:xfrm>
              <a:off x="9195822" y="2432146"/>
              <a:ext cx="1899265" cy="584775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Selection following design completion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636976" y="2324168"/>
              <a:ext cx="1497724" cy="83099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Selection at beginning of  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4328268"/>
      </p:ext>
    </p:extLst>
  </p:cSld>
  <p:clrMapOvr>
    <a:masterClrMapping/>
  </p:clrMapOvr>
  <p:transition>
    <p:randomBa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9B25A7A-6772-B39A-BE98-37C068F4C822}"/>
              </a:ext>
            </a:extLst>
          </p:cNvPr>
          <p:cNvGrpSpPr/>
          <p:nvPr/>
        </p:nvGrpSpPr>
        <p:grpSpPr>
          <a:xfrm>
            <a:off x="6517223" y="1066800"/>
            <a:ext cx="5458111" cy="5087130"/>
            <a:chOff x="5636976" y="1426257"/>
            <a:chExt cx="5458111" cy="5087130"/>
          </a:xfrm>
        </p:grpSpPr>
        <p:grpSp>
          <p:nvGrpSpPr>
            <p:cNvPr id="11" name="Group 6">
              <a:extLst>
                <a:ext uri="{FF2B5EF4-FFF2-40B4-BE49-F238E27FC236}">
                  <a16:creationId xmlns:a16="http://schemas.microsoft.com/office/drawing/2014/main" id="{1383ACCB-B1DE-B0A4-3454-0085FD5470E9}"/>
                </a:ext>
              </a:extLst>
            </p:cNvPr>
            <p:cNvGrpSpPr/>
            <p:nvPr/>
          </p:nvGrpSpPr>
          <p:grpSpPr>
            <a:xfrm>
              <a:off x="6733203" y="5366759"/>
              <a:ext cx="3044502" cy="1146628"/>
              <a:chOff x="3959952" y="5760897"/>
              <a:chExt cx="3044502" cy="1146628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E1F01960-E1A1-44AC-4F70-BC9B2739F35F}"/>
                  </a:ext>
                </a:extLst>
              </p:cNvPr>
              <p:cNvSpPr/>
              <p:nvPr/>
            </p:nvSpPr>
            <p:spPr bwMode="auto">
              <a:xfrm>
                <a:off x="3970969" y="5760897"/>
                <a:ext cx="2896641" cy="1146628"/>
              </a:xfrm>
              <a:prstGeom prst="rect">
                <a:avLst/>
              </a:prstGeom>
              <a:solidFill>
                <a:srgbClr val="FFFFFF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latin typeface="Humanst521 BT" pitchFamily="34" charset="0"/>
                </a:endParaRP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24EBA85A-6F0F-2640-CDE7-1592A8FC43F4}"/>
                  </a:ext>
                </a:extLst>
              </p:cNvPr>
              <p:cNvCxnSpPr/>
              <p:nvPr/>
            </p:nvCxnSpPr>
            <p:spPr bwMode="auto">
              <a:xfrm>
                <a:off x="4159655" y="6407571"/>
                <a:ext cx="435429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C0000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9CD580BE-DCFB-0F66-20CE-FBAF78B3A41D}"/>
                  </a:ext>
                </a:extLst>
              </p:cNvPr>
              <p:cNvCxnSpPr/>
              <p:nvPr/>
            </p:nvCxnSpPr>
            <p:spPr bwMode="auto">
              <a:xfrm>
                <a:off x="4159654" y="6675298"/>
                <a:ext cx="362857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74ACE64B-4620-AAB0-4F58-5CF882C2A0A7}"/>
                  </a:ext>
                </a:extLst>
              </p:cNvPr>
              <p:cNvSpPr txBox="1"/>
              <p:nvPr/>
            </p:nvSpPr>
            <p:spPr>
              <a:xfrm>
                <a:off x="4986941" y="5789925"/>
                <a:ext cx="10014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/>
                  <a:t>Legend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78EA45B-FA1E-C01D-57B0-0ED748043910}"/>
                  </a:ext>
                </a:extLst>
              </p:cNvPr>
              <p:cNvSpPr txBox="1"/>
              <p:nvPr/>
            </p:nvSpPr>
            <p:spPr>
              <a:xfrm>
                <a:off x="4667654" y="6247913"/>
                <a:ext cx="19013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/>
                  <a:t>Working Relationship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1AA7285-442D-1624-FD5A-A09E6A30BC8A}"/>
                  </a:ext>
                </a:extLst>
              </p:cNvPr>
              <p:cNvSpPr txBox="1"/>
              <p:nvPr/>
            </p:nvSpPr>
            <p:spPr>
              <a:xfrm>
                <a:off x="4674913" y="6508379"/>
                <a:ext cx="232954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/>
                  <a:t>Contractual Relationship</a:t>
                </a: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10909E2B-402C-BDF5-DB56-DE5A8A8DA22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959952" y="6163849"/>
                <a:ext cx="2924494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3" name="Group 32">
              <a:extLst>
                <a:ext uri="{FF2B5EF4-FFF2-40B4-BE49-F238E27FC236}">
                  <a16:creationId xmlns:a16="http://schemas.microsoft.com/office/drawing/2014/main" id="{4E0BAEA1-8B38-D03A-DD53-0DE2A8BF8019}"/>
                </a:ext>
              </a:extLst>
            </p:cNvPr>
            <p:cNvGrpSpPr/>
            <p:nvPr/>
          </p:nvGrpSpPr>
          <p:grpSpPr>
            <a:xfrm>
              <a:off x="6272155" y="1426257"/>
              <a:ext cx="3866217" cy="3056405"/>
              <a:chOff x="4748155" y="1426256"/>
              <a:chExt cx="3866217" cy="3056405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4D2E573-88D4-EDBD-9045-2BB747F153D9}"/>
                  </a:ext>
                </a:extLst>
              </p:cNvPr>
              <p:cNvCxnSpPr/>
              <p:nvPr/>
            </p:nvCxnSpPr>
            <p:spPr bwMode="auto">
              <a:xfrm rot="5400000">
                <a:off x="5572908" y="2685798"/>
                <a:ext cx="874057" cy="52444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5FB24DFA-496F-8A74-6FFB-BE26B57B6939}"/>
                  </a:ext>
                </a:extLst>
              </p:cNvPr>
              <p:cNvCxnSpPr/>
              <p:nvPr/>
            </p:nvCxnSpPr>
            <p:spPr bwMode="auto">
              <a:xfrm rot="16200000" flipV="1">
                <a:off x="6836932" y="2658908"/>
                <a:ext cx="874057" cy="551322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F15D059B-80CA-6855-5A11-917B00A7D0A5}"/>
                  </a:ext>
                </a:extLst>
              </p:cNvPr>
              <p:cNvCxnSpPr/>
              <p:nvPr/>
            </p:nvCxnSpPr>
            <p:spPr bwMode="auto">
              <a:xfrm rot="5400000">
                <a:off x="5516879" y="2692522"/>
                <a:ext cx="842680" cy="488583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C0000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5C22BCED-1F10-4BA8-D608-5B6E40A6DF87}"/>
                  </a:ext>
                </a:extLst>
              </p:cNvPr>
              <p:cNvCxnSpPr/>
              <p:nvPr/>
            </p:nvCxnSpPr>
            <p:spPr bwMode="auto">
              <a:xfrm rot="16200000" flipV="1">
                <a:off x="6915374" y="2656670"/>
                <a:ext cx="856128" cy="546838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C0000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26" name="Group 18">
                <a:extLst>
                  <a:ext uri="{FF2B5EF4-FFF2-40B4-BE49-F238E27FC236}">
                    <a16:creationId xmlns:a16="http://schemas.microsoft.com/office/drawing/2014/main" id="{638283B0-4E16-1296-A4AB-4D988402443C}"/>
                  </a:ext>
                </a:extLst>
              </p:cNvPr>
              <p:cNvGrpSpPr/>
              <p:nvPr/>
            </p:nvGrpSpPr>
            <p:grpSpPr>
              <a:xfrm>
                <a:off x="5814954" y="1426256"/>
                <a:ext cx="1627093" cy="1165412"/>
                <a:chOff x="5002306" y="2008094"/>
                <a:chExt cx="1627093" cy="1165412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74C7D1D5-B500-725D-CDC8-813CB91B71D7}"/>
                    </a:ext>
                  </a:extLst>
                </p:cNvPr>
                <p:cNvSpPr/>
                <p:nvPr/>
              </p:nvSpPr>
              <p:spPr bwMode="auto">
                <a:xfrm>
                  <a:off x="5002306" y="2008094"/>
                  <a:ext cx="1627093" cy="1165412"/>
                </a:xfrm>
                <a:prstGeom prst="ellips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rtlCol="0" anchor="b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chemeClr val="tx1"/>
                    </a:solidFill>
                    <a:latin typeface="Humanst521 BT" pitchFamily="34" charset="0"/>
                  </a:endParaRPr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70B846C9-6E02-3802-ADB8-3A65D2F139E1}"/>
                    </a:ext>
                  </a:extLst>
                </p:cNvPr>
                <p:cNvSpPr txBox="1"/>
                <p:nvPr/>
              </p:nvSpPr>
              <p:spPr>
                <a:xfrm>
                  <a:off x="5183841" y="2354036"/>
                  <a:ext cx="127747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>
                      <a:solidFill>
                        <a:srgbClr val="FFFFFF"/>
                      </a:solidFill>
                    </a:rPr>
                    <a:t>Owner</a:t>
                  </a:r>
                </a:p>
              </p:txBody>
            </p:sp>
          </p:grpSp>
          <p:grpSp>
            <p:nvGrpSpPr>
              <p:cNvPr id="27" name="Group 21">
                <a:extLst>
                  <a:ext uri="{FF2B5EF4-FFF2-40B4-BE49-F238E27FC236}">
                    <a16:creationId xmlns:a16="http://schemas.microsoft.com/office/drawing/2014/main" id="{E1B214DF-E76F-266F-ED94-D2EAD48F85E2}"/>
                  </a:ext>
                </a:extLst>
              </p:cNvPr>
              <p:cNvGrpSpPr/>
              <p:nvPr/>
            </p:nvGrpSpPr>
            <p:grpSpPr>
              <a:xfrm>
                <a:off x="6830394" y="3331077"/>
                <a:ext cx="1783978" cy="1142443"/>
                <a:chOff x="4964395" y="2294787"/>
                <a:chExt cx="1783978" cy="1142443"/>
              </a:xfrm>
            </p:grpSpPr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5018F837-01EC-8F48-9F6A-C78C01CC8DC5}"/>
                    </a:ext>
                  </a:extLst>
                </p:cNvPr>
                <p:cNvSpPr/>
                <p:nvPr/>
              </p:nvSpPr>
              <p:spPr bwMode="auto">
                <a:xfrm>
                  <a:off x="5002306" y="2294787"/>
                  <a:ext cx="1627093" cy="1142443"/>
                </a:xfrm>
                <a:prstGeom prst="ellips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rtlCol="0" anchor="b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chemeClr val="tx1"/>
                    </a:solidFill>
                    <a:latin typeface="Humanst521 BT" pitchFamily="34" charset="0"/>
                  </a:endParaRP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492661B8-35C8-B037-EF2F-0791B99B6790}"/>
                    </a:ext>
                  </a:extLst>
                </p:cNvPr>
                <p:cNvSpPr txBox="1"/>
                <p:nvPr/>
              </p:nvSpPr>
              <p:spPr>
                <a:xfrm>
                  <a:off x="4964395" y="2671268"/>
                  <a:ext cx="178397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>
                      <a:solidFill>
                        <a:srgbClr val="FFFFFF"/>
                      </a:solidFill>
                    </a:rPr>
                    <a:t>Contractor</a:t>
                  </a:r>
                </a:p>
              </p:txBody>
            </p:sp>
          </p:grpSp>
          <p:grpSp>
            <p:nvGrpSpPr>
              <p:cNvPr id="38" name="Group 24">
                <a:extLst>
                  <a:ext uri="{FF2B5EF4-FFF2-40B4-BE49-F238E27FC236}">
                    <a16:creationId xmlns:a16="http://schemas.microsoft.com/office/drawing/2014/main" id="{705A77A7-CA47-1261-AC39-086428D7B298}"/>
                  </a:ext>
                </a:extLst>
              </p:cNvPr>
              <p:cNvGrpSpPr/>
              <p:nvPr/>
            </p:nvGrpSpPr>
            <p:grpSpPr>
              <a:xfrm>
                <a:off x="4748155" y="3340218"/>
                <a:ext cx="1627093" cy="1142443"/>
                <a:chOff x="5002306" y="2312893"/>
                <a:chExt cx="1627093" cy="1142443"/>
              </a:xfrm>
            </p:grpSpPr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A3DB37F2-5E59-6A7B-9389-F63F3E8CB0C2}"/>
                    </a:ext>
                  </a:extLst>
                </p:cNvPr>
                <p:cNvSpPr/>
                <p:nvPr/>
              </p:nvSpPr>
              <p:spPr bwMode="auto">
                <a:xfrm>
                  <a:off x="5002306" y="2312893"/>
                  <a:ext cx="1627093" cy="1142443"/>
                </a:xfrm>
                <a:prstGeom prst="ellips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rtlCol="0" anchor="b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chemeClr val="tx1"/>
                    </a:solidFill>
                    <a:latin typeface="Humanst521 BT" pitchFamily="34" charset="0"/>
                  </a:endParaRP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E7EB70E-2430-E1DE-1351-6553D1F41117}"/>
                    </a:ext>
                  </a:extLst>
                </p:cNvPr>
                <p:cNvSpPr txBox="1"/>
                <p:nvPr/>
              </p:nvSpPr>
              <p:spPr>
                <a:xfrm>
                  <a:off x="5030333" y="2680321"/>
                  <a:ext cx="155089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>
                      <a:solidFill>
                        <a:srgbClr val="FFFFFF"/>
                      </a:solidFill>
                    </a:rPr>
                    <a:t>Designer</a:t>
                  </a:r>
                </a:p>
              </p:txBody>
            </p:sp>
          </p:grp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D1028E-A08E-BE8D-AB0A-D01C8C47D237}"/>
                </a:ext>
              </a:extLst>
            </p:cNvPr>
            <p:cNvSpPr txBox="1"/>
            <p:nvPr/>
          </p:nvSpPr>
          <p:spPr>
            <a:xfrm>
              <a:off x="9195822" y="2432146"/>
              <a:ext cx="1899265" cy="584775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Selection at ~30% to ~60% design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0A37AB6-866C-01F4-0DC9-A5C8E512B6D2}"/>
                </a:ext>
              </a:extLst>
            </p:cNvPr>
            <p:cNvSpPr txBox="1"/>
            <p:nvPr/>
          </p:nvSpPr>
          <p:spPr>
            <a:xfrm>
              <a:off x="5636976" y="2324168"/>
              <a:ext cx="1497724" cy="830997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Selection at beginning of  design</a:t>
              </a:r>
            </a:p>
          </p:txBody>
        </p:sp>
      </p:grpSp>
      <p:sp>
        <p:nvSpPr>
          <p:cNvPr id="15362" name="Rectangle 11"/>
          <p:cNvSpPr>
            <a:spLocks noChangeArrowheads="1"/>
          </p:cNvSpPr>
          <p:nvPr/>
        </p:nvSpPr>
        <p:spPr bwMode="auto">
          <a:xfrm>
            <a:off x="2133600" y="562303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3200" b="1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15363" name="Rectangle 3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j-lt"/>
                <a:cs typeface="Calibri Light" panose="020F0302020204030204" pitchFamily="34" charset="0"/>
              </a:rPr>
              <a:t>Construction Manager at-Risk (CMAR)</a:t>
            </a:r>
          </a:p>
        </p:txBody>
      </p:sp>
      <p:grpSp>
        <p:nvGrpSpPr>
          <p:cNvPr id="2" name="Group 18"/>
          <p:cNvGrpSpPr/>
          <p:nvPr/>
        </p:nvGrpSpPr>
        <p:grpSpPr>
          <a:xfrm>
            <a:off x="14098582" y="1324303"/>
            <a:ext cx="1627093" cy="860612"/>
            <a:chOff x="5002306" y="2312894"/>
            <a:chExt cx="1627093" cy="860612"/>
          </a:xfrm>
        </p:grpSpPr>
        <p:sp>
          <p:nvSpPr>
            <p:cNvPr id="21" name="Oval 20"/>
            <p:cNvSpPr/>
            <p:nvPr/>
          </p:nvSpPr>
          <p:spPr bwMode="auto">
            <a:xfrm>
              <a:off x="5002306" y="2312894"/>
              <a:ext cx="1627093" cy="860612"/>
            </a:xfrm>
            <a:prstGeom prst="ellipse">
              <a:avLst/>
            </a:prstGeom>
            <a:solidFill>
              <a:srgbClr val="3366FF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chemeClr val="tx1"/>
                </a:solidFill>
                <a:latin typeface="Humanst521 BT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150223" y="2528047"/>
              <a:ext cx="12774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rgbClr val="FFFFFF"/>
                  </a:solidFill>
                  <a:latin typeface="Arial Black" pitchFamily="34" charset="0"/>
                </a:rPr>
                <a:t>SJRA</a:t>
              </a:r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15125038" y="2924325"/>
            <a:ext cx="1783978" cy="860612"/>
            <a:chOff x="4975412" y="2294788"/>
            <a:chExt cx="1783978" cy="860612"/>
          </a:xfrm>
        </p:grpSpPr>
        <p:sp>
          <p:nvSpPr>
            <p:cNvPr id="19" name="Oval 18"/>
            <p:cNvSpPr/>
            <p:nvPr/>
          </p:nvSpPr>
          <p:spPr bwMode="auto">
            <a:xfrm>
              <a:off x="5002306" y="2294788"/>
              <a:ext cx="1627093" cy="860612"/>
            </a:xfrm>
            <a:prstGeom prst="ellipse">
              <a:avLst/>
            </a:prstGeom>
            <a:solidFill>
              <a:srgbClr val="00B05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chemeClr val="tx1"/>
                </a:solidFill>
                <a:latin typeface="Humanst521 BT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975412" y="2528047"/>
              <a:ext cx="17839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FFFFFF"/>
                  </a:solidFill>
                  <a:latin typeface="Arial Black" pitchFamily="34" charset="0"/>
                </a:rPr>
                <a:t>Contractor</a:t>
              </a:r>
            </a:p>
          </p:txBody>
        </p:sp>
      </p:grpSp>
      <p:grpSp>
        <p:nvGrpSpPr>
          <p:cNvPr id="4" name="Group 24"/>
          <p:cNvGrpSpPr/>
          <p:nvPr/>
        </p:nvGrpSpPr>
        <p:grpSpPr>
          <a:xfrm>
            <a:off x="13031782" y="2933466"/>
            <a:ext cx="1645024" cy="860612"/>
            <a:chOff x="5002306" y="2312894"/>
            <a:chExt cx="1645024" cy="860612"/>
          </a:xfrm>
        </p:grpSpPr>
        <p:sp>
          <p:nvSpPr>
            <p:cNvPr id="17" name="Oval 16"/>
            <p:cNvSpPr/>
            <p:nvPr/>
          </p:nvSpPr>
          <p:spPr bwMode="auto">
            <a:xfrm>
              <a:off x="5002306" y="2312894"/>
              <a:ext cx="1627093" cy="86061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chemeClr val="tx1"/>
                </a:solidFill>
                <a:latin typeface="Humanst521 BT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96435" y="2537100"/>
              <a:ext cx="15508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FFFFFF"/>
                  </a:solidFill>
                  <a:latin typeface="Arial Black" pitchFamily="34" charset="0"/>
                </a:rPr>
                <a:t>Designer</a:t>
              </a:r>
            </a:p>
          </p:txBody>
        </p:sp>
      </p:grpSp>
      <p:cxnSp>
        <p:nvCxnSpPr>
          <p:cNvPr id="12" name="Straight Connector 11"/>
          <p:cNvCxnSpPr/>
          <p:nvPr/>
        </p:nvCxnSpPr>
        <p:spPr bwMode="auto">
          <a:xfrm rot="5400000">
            <a:off x="13856536" y="2279045"/>
            <a:ext cx="874057" cy="52444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rot="16200000" flipV="1">
            <a:off x="15120560" y="2252155"/>
            <a:ext cx="874057" cy="55132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rot="5400000">
            <a:off x="13800506" y="2285770"/>
            <a:ext cx="842680" cy="48858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rot="16200000" flipV="1">
            <a:off x="15199001" y="2249917"/>
            <a:ext cx="856128" cy="54683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grpSp>
        <p:nvGrpSpPr>
          <p:cNvPr id="5" name="Group 6"/>
          <p:cNvGrpSpPr/>
          <p:nvPr/>
        </p:nvGrpSpPr>
        <p:grpSpPr>
          <a:xfrm>
            <a:off x="13044312" y="4861933"/>
            <a:ext cx="3048000" cy="1146628"/>
            <a:chOff x="4760685" y="5268686"/>
            <a:chExt cx="3048000" cy="1146628"/>
          </a:xfrm>
        </p:grpSpPr>
        <p:sp>
          <p:nvSpPr>
            <p:cNvPr id="28" name="Rectangle 27"/>
            <p:cNvSpPr/>
            <p:nvPr/>
          </p:nvSpPr>
          <p:spPr bwMode="auto">
            <a:xfrm>
              <a:off x="4775200" y="5268686"/>
              <a:ext cx="3018971" cy="1146628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latin typeface="Humanst521 BT" pitchFamily="34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 bwMode="auto">
            <a:xfrm>
              <a:off x="4963886" y="5849258"/>
              <a:ext cx="435429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4963885" y="6183087"/>
              <a:ext cx="362857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1" name="TextBox 30"/>
            <p:cNvSpPr txBox="1"/>
            <p:nvPr/>
          </p:nvSpPr>
          <p:spPr>
            <a:xfrm>
              <a:off x="5791172" y="5297714"/>
              <a:ext cx="10014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Legend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471885" y="5689600"/>
              <a:ext cx="19013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Working Relationship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479144" y="6016168"/>
              <a:ext cx="23295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Contractual Relationship</a:t>
              </a:r>
            </a:p>
          </p:txBody>
        </p:sp>
        <p:cxnSp>
          <p:nvCxnSpPr>
            <p:cNvPr id="34" name="Straight Connector 33"/>
            <p:cNvCxnSpPr/>
            <p:nvPr/>
          </p:nvCxnSpPr>
          <p:spPr bwMode="auto">
            <a:xfrm>
              <a:off x="4760685" y="5646057"/>
              <a:ext cx="30480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5" name="TextBox 34"/>
          <p:cNvSpPr txBox="1"/>
          <p:nvPr/>
        </p:nvSpPr>
        <p:spPr>
          <a:xfrm>
            <a:off x="16017027" y="1943972"/>
            <a:ext cx="1627093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Arial" pitchFamily="34" charset="0"/>
                <a:cs typeface="Arial" pitchFamily="34" charset="0"/>
              </a:rPr>
              <a:t>Selection at ~30% to ~ 60% design</a:t>
            </a:r>
          </a:p>
        </p:txBody>
      </p:sp>
      <p:grpSp>
        <p:nvGrpSpPr>
          <p:cNvPr id="8" name="Group 36"/>
          <p:cNvGrpSpPr/>
          <p:nvPr/>
        </p:nvGrpSpPr>
        <p:grpSpPr>
          <a:xfrm>
            <a:off x="7408336" y="3541273"/>
            <a:ext cx="3112772" cy="1125193"/>
            <a:chOff x="5010054" y="3630755"/>
            <a:chExt cx="3112772" cy="1125193"/>
          </a:xfrm>
        </p:grpSpPr>
        <p:cxnSp>
          <p:nvCxnSpPr>
            <p:cNvPr id="16" name="Straight Connector 15"/>
            <p:cNvCxnSpPr>
              <a:cxnSpLocks/>
            </p:cNvCxnSpPr>
            <p:nvPr/>
          </p:nvCxnSpPr>
          <p:spPr bwMode="auto">
            <a:xfrm flipH="1">
              <a:off x="6401343" y="3630755"/>
              <a:ext cx="475126" cy="3096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TextBox 35"/>
            <p:cNvSpPr txBox="1"/>
            <p:nvPr/>
          </p:nvSpPr>
          <p:spPr>
            <a:xfrm>
              <a:off x="5010054" y="4355838"/>
              <a:ext cx="3112772" cy="400110"/>
            </a:xfrm>
            <a:prstGeom prst="rect">
              <a:avLst/>
            </a:prstGeom>
            <a:solidFill>
              <a:srgbClr val="15A3EB"/>
            </a:solidFill>
            <a:effec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cs typeface="Arial" pitchFamily="34" charset="0"/>
                </a:rPr>
                <a:t>Arranged Relationship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2396604" y="1899269"/>
            <a:ext cx="1497724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Arial" pitchFamily="34" charset="0"/>
                <a:cs typeface="Arial" pitchFamily="34" charset="0"/>
              </a:rPr>
              <a:t>Selection at beginning of  design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763A367-AB93-14BC-667E-562B6107948D}"/>
              </a:ext>
            </a:extLst>
          </p:cNvPr>
          <p:cNvSpPr txBox="1">
            <a:spLocks/>
          </p:cNvSpPr>
          <p:nvPr/>
        </p:nvSpPr>
        <p:spPr>
          <a:xfrm>
            <a:off x="656360" y="1706559"/>
            <a:ext cx="5627782" cy="444737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3CB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2163DB"/>
              </a:buClr>
              <a:buFont typeface="Segoe UI" panose="020B0502040204020203" pitchFamily="34" charset="0"/>
              <a:buChar char="»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73152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AA41A"/>
              </a:buClr>
              <a:buFont typeface="Segoe UI" panose="020B0502040204020203" pitchFamily="34" charset="0"/>
              <a:buChar char="−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3333"/>
              </a:buClr>
              <a:buFont typeface="Segoe UI Light" panose="020B0502040204020203" pitchFamily="34" charset="0"/>
              <a:buChar char="▪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3333"/>
              </a:buClr>
              <a:buFont typeface="Segoe UI Light" panose="020B0502040204020203" pitchFamily="34" charset="0"/>
              <a:buChar char="‑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u="sng" dirty="0">
                <a:latin typeface="+mn-lt"/>
                <a:cs typeface="Calibri Light" panose="020F0302020204030204" pitchFamily="34" charset="0"/>
              </a:rPr>
              <a:t>Key Characteristics and Considerations</a:t>
            </a:r>
          </a:p>
          <a:p>
            <a:pPr lvl="1"/>
            <a:r>
              <a:rPr lang="en-US" dirty="0">
                <a:latin typeface="+mn-lt"/>
                <a:cs typeface="Calibri Light" panose="020F0302020204030204" pitchFamily="34" charset="0"/>
              </a:rPr>
              <a:t>Used frequently over the last 10+ years in the W/WW market.</a:t>
            </a:r>
          </a:p>
          <a:p>
            <a:pPr lvl="1"/>
            <a:r>
              <a:rPr lang="en-US" dirty="0">
                <a:latin typeface="+mn-lt"/>
                <a:cs typeface="Calibri Light" panose="020F0302020204030204" pitchFamily="34" charset="0"/>
              </a:rPr>
              <a:t>CMAR selection based on price +qualifications.</a:t>
            </a:r>
          </a:p>
          <a:p>
            <a:pPr lvl="1"/>
            <a:r>
              <a:rPr lang="en-US" dirty="0">
                <a:latin typeface="+mn-lt"/>
                <a:cs typeface="Calibri Light" panose="020F0302020204030204" pitchFamily="34" charset="0"/>
              </a:rPr>
              <a:t>Cost modeling leads to earlier cost certainty.</a:t>
            </a:r>
          </a:p>
          <a:p>
            <a:pPr lvl="1"/>
            <a:r>
              <a:rPr lang="en-US" dirty="0">
                <a:latin typeface="+mn-lt"/>
                <a:cs typeface="Calibri Light" panose="020F0302020204030204" pitchFamily="34" charset="0"/>
              </a:rPr>
              <a:t>GMP negotiated prior to construction; off-ramp available if agreement not reached.</a:t>
            </a:r>
          </a:p>
          <a:p>
            <a:pPr lvl="1"/>
            <a:r>
              <a:rPr lang="en-US" dirty="0">
                <a:latin typeface="+mn-lt"/>
                <a:cs typeface="Calibri Light" panose="020F0302020204030204" pitchFamily="34" charset="0"/>
              </a:rPr>
              <a:t>Can reduce the overall length of the project.</a:t>
            </a:r>
          </a:p>
          <a:p>
            <a:pPr lvl="1"/>
            <a:r>
              <a:rPr lang="en-US" dirty="0">
                <a:latin typeface="+mn-lt"/>
                <a:cs typeface="Calibri Light" panose="020F0302020204030204" pitchFamily="34" charset="0"/>
              </a:rPr>
              <a:t>Project costs are typically higher than DBB, but risks are lowered.</a:t>
            </a:r>
          </a:p>
          <a:p>
            <a:pPr lvl="1"/>
            <a:endParaRPr lang="en-US" sz="2400" i="1" dirty="0"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400939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6">
            <a:extLst>
              <a:ext uri="{FF2B5EF4-FFF2-40B4-BE49-F238E27FC236}">
                <a16:creationId xmlns:a16="http://schemas.microsoft.com/office/drawing/2014/main" id="{B7E0C113-9082-D8A9-129F-E96D35A1FD4D}"/>
              </a:ext>
            </a:extLst>
          </p:cNvPr>
          <p:cNvGrpSpPr/>
          <p:nvPr/>
        </p:nvGrpSpPr>
        <p:grpSpPr>
          <a:xfrm>
            <a:off x="7613450" y="5007302"/>
            <a:ext cx="3044502" cy="1146628"/>
            <a:chOff x="3959952" y="5760897"/>
            <a:chExt cx="3044502" cy="1146628"/>
          </a:xfrm>
        </p:grpSpPr>
        <p:sp>
          <p:nvSpPr>
            <p:cNvPr id="15370" name="Rectangle 15369">
              <a:extLst>
                <a:ext uri="{FF2B5EF4-FFF2-40B4-BE49-F238E27FC236}">
                  <a16:creationId xmlns:a16="http://schemas.microsoft.com/office/drawing/2014/main" id="{FEE55A56-20DD-218A-20B3-6DCE28FFC541}"/>
                </a:ext>
              </a:extLst>
            </p:cNvPr>
            <p:cNvSpPr/>
            <p:nvPr/>
          </p:nvSpPr>
          <p:spPr bwMode="auto">
            <a:xfrm>
              <a:off x="3970969" y="5760897"/>
              <a:ext cx="2896641" cy="1146628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latin typeface="Humanst521 BT" pitchFamily="34" charset="0"/>
              </a:endParaRPr>
            </a:p>
          </p:txBody>
        </p:sp>
        <p:cxnSp>
          <p:nvCxnSpPr>
            <p:cNvPr id="15371" name="Straight Connector 15370">
              <a:extLst>
                <a:ext uri="{FF2B5EF4-FFF2-40B4-BE49-F238E27FC236}">
                  <a16:creationId xmlns:a16="http://schemas.microsoft.com/office/drawing/2014/main" id="{57072F03-2371-82D6-F584-1FEC220CFD1C}"/>
                </a:ext>
              </a:extLst>
            </p:cNvPr>
            <p:cNvCxnSpPr/>
            <p:nvPr/>
          </p:nvCxnSpPr>
          <p:spPr bwMode="auto">
            <a:xfrm>
              <a:off x="4159655" y="6407571"/>
              <a:ext cx="435429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372" name="Straight Connector 15371">
              <a:extLst>
                <a:ext uri="{FF2B5EF4-FFF2-40B4-BE49-F238E27FC236}">
                  <a16:creationId xmlns:a16="http://schemas.microsoft.com/office/drawing/2014/main" id="{2512AC08-2E62-8861-42EF-DCB2C0CE4F29}"/>
                </a:ext>
              </a:extLst>
            </p:cNvPr>
            <p:cNvCxnSpPr/>
            <p:nvPr/>
          </p:nvCxnSpPr>
          <p:spPr bwMode="auto">
            <a:xfrm>
              <a:off x="4159654" y="6675298"/>
              <a:ext cx="362857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373" name="TextBox 15372">
              <a:extLst>
                <a:ext uri="{FF2B5EF4-FFF2-40B4-BE49-F238E27FC236}">
                  <a16:creationId xmlns:a16="http://schemas.microsoft.com/office/drawing/2014/main" id="{1D71F1FC-BD95-7B10-5D13-2E5506C24DCF}"/>
                </a:ext>
              </a:extLst>
            </p:cNvPr>
            <p:cNvSpPr txBox="1"/>
            <p:nvPr/>
          </p:nvSpPr>
          <p:spPr>
            <a:xfrm>
              <a:off x="4986941" y="5789925"/>
              <a:ext cx="10014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Legend</a:t>
              </a:r>
            </a:p>
          </p:txBody>
        </p:sp>
        <p:sp>
          <p:nvSpPr>
            <p:cNvPr id="15374" name="TextBox 15373">
              <a:extLst>
                <a:ext uri="{FF2B5EF4-FFF2-40B4-BE49-F238E27FC236}">
                  <a16:creationId xmlns:a16="http://schemas.microsoft.com/office/drawing/2014/main" id="{E66247BC-24F9-5A1D-A117-D113C944E204}"/>
                </a:ext>
              </a:extLst>
            </p:cNvPr>
            <p:cNvSpPr txBox="1"/>
            <p:nvPr/>
          </p:nvSpPr>
          <p:spPr>
            <a:xfrm>
              <a:off x="4667654" y="6247913"/>
              <a:ext cx="19013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Working Relationship</a:t>
              </a:r>
            </a:p>
          </p:txBody>
        </p:sp>
        <p:sp>
          <p:nvSpPr>
            <p:cNvPr id="15375" name="TextBox 15374">
              <a:extLst>
                <a:ext uri="{FF2B5EF4-FFF2-40B4-BE49-F238E27FC236}">
                  <a16:creationId xmlns:a16="http://schemas.microsoft.com/office/drawing/2014/main" id="{8271E533-5975-347C-2337-067A1995BFF5}"/>
                </a:ext>
              </a:extLst>
            </p:cNvPr>
            <p:cNvSpPr txBox="1"/>
            <p:nvPr/>
          </p:nvSpPr>
          <p:spPr>
            <a:xfrm>
              <a:off x="4674913" y="6508379"/>
              <a:ext cx="23295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Contractual Relationship</a:t>
              </a:r>
            </a:p>
          </p:txBody>
        </p:sp>
        <p:cxnSp>
          <p:nvCxnSpPr>
            <p:cNvPr id="15376" name="Straight Connector 15375">
              <a:extLst>
                <a:ext uri="{FF2B5EF4-FFF2-40B4-BE49-F238E27FC236}">
                  <a16:creationId xmlns:a16="http://schemas.microsoft.com/office/drawing/2014/main" id="{EEC9EC41-532D-C0F4-2CA0-3F24AC20E8D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959952" y="6163849"/>
              <a:ext cx="292449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" name="Group 32">
            <a:extLst>
              <a:ext uri="{FF2B5EF4-FFF2-40B4-BE49-F238E27FC236}">
                <a16:creationId xmlns:a16="http://schemas.microsoft.com/office/drawing/2014/main" id="{0A167093-3FB4-9F67-3EBF-A73345207A7B}"/>
              </a:ext>
            </a:extLst>
          </p:cNvPr>
          <p:cNvGrpSpPr/>
          <p:nvPr/>
        </p:nvGrpSpPr>
        <p:grpSpPr>
          <a:xfrm>
            <a:off x="8219201" y="1066800"/>
            <a:ext cx="1629746" cy="3056405"/>
            <a:chOff x="5814954" y="1426256"/>
            <a:chExt cx="1629746" cy="3056405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8D8C84F-1AD9-D9C2-38E9-F352ED5ECA9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37321" y="2591668"/>
              <a:ext cx="2653" cy="74855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0CB984F-9C7F-F619-FE89-A25E416D96A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35224" y="2591668"/>
              <a:ext cx="2653" cy="74855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C0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1" name="Group 18">
              <a:extLst>
                <a:ext uri="{FF2B5EF4-FFF2-40B4-BE49-F238E27FC236}">
                  <a16:creationId xmlns:a16="http://schemas.microsoft.com/office/drawing/2014/main" id="{9F9C46FA-28F2-DEB9-5C1C-2C7ECAB3E761}"/>
                </a:ext>
              </a:extLst>
            </p:cNvPr>
            <p:cNvGrpSpPr/>
            <p:nvPr/>
          </p:nvGrpSpPr>
          <p:grpSpPr>
            <a:xfrm>
              <a:off x="5814954" y="1426256"/>
              <a:ext cx="1627093" cy="1165412"/>
              <a:chOff x="5002306" y="2008094"/>
              <a:chExt cx="1627093" cy="1165412"/>
            </a:xfrm>
          </p:grpSpPr>
          <p:sp>
            <p:nvSpPr>
              <p:cNvPr id="15368" name="Oval 15367">
                <a:extLst>
                  <a:ext uri="{FF2B5EF4-FFF2-40B4-BE49-F238E27FC236}">
                    <a16:creationId xmlns:a16="http://schemas.microsoft.com/office/drawing/2014/main" id="{D5E3A1B9-FD10-08E9-9372-EDFB25A6BA69}"/>
                  </a:ext>
                </a:extLst>
              </p:cNvPr>
              <p:cNvSpPr/>
              <p:nvPr/>
            </p:nvSpPr>
            <p:spPr bwMode="auto">
              <a:xfrm>
                <a:off x="5002306" y="2008094"/>
                <a:ext cx="1627093" cy="1165412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chemeClr val="tx1"/>
                  </a:solidFill>
                  <a:latin typeface="Humanst521 BT" pitchFamily="34" charset="0"/>
                </a:endParaRPr>
              </a:p>
            </p:txBody>
          </p:sp>
          <p:sp>
            <p:nvSpPr>
              <p:cNvPr id="15369" name="TextBox 15368">
                <a:extLst>
                  <a:ext uri="{FF2B5EF4-FFF2-40B4-BE49-F238E27FC236}">
                    <a16:creationId xmlns:a16="http://schemas.microsoft.com/office/drawing/2014/main" id="{6E9C71AD-CB2C-50D1-82DB-03A9A738D86E}"/>
                  </a:ext>
                </a:extLst>
              </p:cNvPr>
              <p:cNvSpPr txBox="1"/>
              <p:nvPr/>
            </p:nvSpPr>
            <p:spPr>
              <a:xfrm>
                <a:off x="5183841" y="2354036"/>
                <a:ext cx="127747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FFFFFF"/>
                    </a:solidFill>
                  </a:rPr>
                  <a:t>Owner</a:t>
                </a:r>
              </a:p>
            </p:txBody>
          </p:sp>
        </p:grpSp>
        <p:grpSp>
          <p:nvGrpSpPr>
            <p:cNvPr id="15361" name="Group 24">
              <a:extLst>
                <a:ext uri="{FF2B5EF4-FFF2-40B4-BE49-F238E27FC236}">
                  <a16:creationId xmlns:a16="http://schemas.microsoft.com/office/drawing/2014/main" id="{EBBC9C79-ABEE-66A6-9707-1A1A7307FEED}"/>
                </a:ext>
              </a:extLst>
            </p:cNvPr>
            <p:cNvGrpSpPr/>
            <p:nvPr/>
          </p:nvGrpSpPr>
          <p:grpSpPr>
            <a:xfrm>
              <a:off x="5817607" y="3340218"/>
              <a:ext cx="1627093" cy="1142443"/>
              <a:chOff x="6071758" y="2312893"/>
              <a:chExt cx="1627093" cy="1142443"/>
            </a:xfrm>
          </p:grpSpPr>
          <p:sp>
            <p:nvSpPr>
              <p:cNvPr id="15364" name="Oval 15363">
                <a:extLst>
                  <a:ext uri="{FF2B5EF4-FFF2-40B4-BE49-F238E27FC236}">
                    <a16:creationId xmlns:a16="http://schemas.microsoft.com/office/drawing/2014/main" id="{8B8C122E-5F8C-1CDE-5520-81F9B4CA5958}"/>
                  </a:ext>
                </a:extLst>
              </p:cNvPr>
              <p:cNvSpPr/>
              <p:nvPr/>
            </p:nvSpPr>
            <p:spPr bwMode="auto">
              <a:xfrm>
                <a:off x="6071758" y="2312893"/>
                <a:ext cx="1627093" cy="1142443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chemeClr val="tx1"/>
                  </a:solidFill>
                  <a:latin typeface="Humanst521 BT" pitchFamily="34" charset="0"/>
                </a:endParaRPr>
              </a:p>
            </p:txBody>
          </p:sp>
          <p:sp>
            <p:nvSpPr>
              <p:cNvPr id="15365" name="TextBox 15364">
                <a:extLst>
                  <a:ext uri="{FF2B5EF4-FFF2-40B4-BE49-F238E27FC236}">
                    <a16:creationId xmlns:a16="http://schemas.microsoft.com/office/drawing/2014/main" id="{2440255B-CE1C-A586-DEC3-25B0AB9062F9}"/>
                  </a:ext>
                </a:extLst>
              </p:cNvPr>
              <p:cNvSpPr txBox="1"/>
              <p:nvPr/>
            </p:nvSpPr>
            <p:spPr>
              <a:xfrm>
                <a:off x="6099785" y="2570151"/>
                <a:ext cx="155089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srgbClr val="FFFFFF"/>
                    </a:solidFill>
                  </a:rPr>
                  <a:t>Designer/</a:t>
                </a:r>
                <a:br>
                  <a:rPr lang="en-US" sz="2000" b="1">
                    <a:solidFill>
                      <a:srgbClr val="FFFFFF"/>
                    </a:solidFill>
                  </a:rPr>
                </a:br>
                <a:r>
                  <a:rPr lang="en-US" sz="2000" b="1">
                    <a:solidFill>
                      <a:srgbClr val="FFFFFF"/>
                    </a:solidFill>
                  </a:rPr>
                  <a:t>Builder</a:t>
                </a:r>
              </a:p>
            </p:txBody>
          </p:sp>
        </p:grpSp>
      </p:grpSp>
      <p:sp>
        <p:nvSpPr>
          <p:cNvPr id="15362" name="Rectangle 11"/>
          <p:cNvSpPr>
            <a:spLocks noChangeArrowheads="1"/>
          </p:cNvSpPr>
          <p:nvPr/>
        </p:nvSpPr>
        <p:spPr bwMode="auto">
          <a:xfrm>
            <a:off x="2133600" y="609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3200" b="1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15363" name="Rectangle 3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+mj-lt"/>
                <a:cs typeface="Calibri Light" panose="020F0302020204030204" pitchFamily="34" charset="0"/>
              </a:rPr>
              <a:t>Fixed Price Design Build (FPDB)</a:t>
            </a:r>
            <a:br>
              <a:rPr lang="en-US" dirty="0">
                <a:latin typeface="+mj-lt"/>
                <a:cs typeface="Calibri Light" panose="020F0302020204030204" pitchFamily="34" charset="0"/>
              </a:rPr>
            </a:br>
            <a:r>
              <a:rPr lang="en-US" dirty="0">
                <a:latin typeface="+mj-lt"/>
                <a:cs typeface="Calibri Light" panose="020F0302020204030204" pitchFamily="34" charset="0"/>
              </a:rPr>
              <a:t>Progressive Design-Build (PDB)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222524" y="1381731"/>
            <a:ext cx="1497724" cy="584775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Selection at ~1-5% design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CCB1909-AD47-BF7E-B65C-24DA8759B0A4}"/>
              </a:ext>
            </a:extLst>
          </p:cNvPr>
          <p:cNvSpPr txBox="1">
            <a:spLocks/>
          </p:cNvSpPr>
          <p:nvPr/>
        </p:nvSpPr>
        <p:spPr>
          <a:xfrm>
            <a:off x="628995" y="1734656"/>
            <a:ext cx="6197629" cy="42011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3CB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2163DB"/>
              </a:buClr>
              <a:buFont typeface="Segoe UI" panose="020B0502040204020203" pitchFamily="34" charset="0"/>
              <a:buChar char="»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73152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AA41A"/>
              </a:buClr>
              <a:buFont typeface="Segoe UI" panose="020B0502040204020203" pitchFamily="34" charset="0"/>
              <a:buChar char="−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3333"/>
              </a:buClr>
              <a:buFont typeface="Segoe UI Light" panose="020B0502040204020203" pitchFamily="34" charset="0"/>
              <a:buChar char="▪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33333"/>
              </a:buClr>
              <a:buFont typeface="Segoe UI Light" panose="020B0502040204020203" pitchFamily="34" charset="0"/>
              <a:buChar char="‑"/>
              <a:defRPr sz="16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u="sng" dirty="0">
                <a:latin typeface="+mn-lt"/>
                <a:cs typeface="Calibri Light" panose="020F0302020204030204" pitchFamily="34" charset="0"/>
              </a:rPr>
              <a:t>Key Characteristics and Considerations</a:t>
            </a:r>
          </a:p>
          <a:p>
            <a:pPr lvl="1"/>
            <a:r>
              <a:rPr lang="en-US" dirty="0">
                <a:latin typeface="+mn-lt"/>
                <a:cs typeface="Calibri Light" panose="020F0302020204030204" pitchFamily="34" charset="0"/>
              </a:rPr>
              <a:t>Increasingly used in the U.S. W/WW market for complex projects.</a:t>
            </a:r>
          </a:p>
          <a:p>
            <a:pPr lvl="1"/>
            <a:r>
              <a:rPr lang="en-US" dirty="0">
                <a:latin typeface="+mn-lt"/>
                <a:cs typeface="Calibri Light" panose="020F0302020204030204" pitchFamily="34" charset="0"/>
              </a:rPr>
              <a:t>2-phase delivery with the ability for design collaboration. (PDB)</a:t>
            </a:r>
          </a:p>
          <a:p>
            <a:pPr lvl="1"/>
            <a:r>
              <a:rPr lang="en-US" dirty="0">
                <a:latin typeface="+mn-lt"/>
                <a:cs typeface="Calibri Light" panose="020F0302020204030204" pitchFamily="34" charset="0"/>
              </a:rPr>
              <a:t>GMP negotiated prior to construction; off-ramp available if agreement not reached. (PDB)</a:t>
            </a:r>
          </a:p>
          <a:p>
            <a:pPr lvl="1"/>
            <a:r>
              <a:rPr lang="en-US" dirty="0">
                <a:latin typeface="+mn-lt"/>
                <a:cs typeface="Calibri Light" panose="020F0302020204030204" pitchFamily="34" charset="0"/>
              </a:rPr>
              <a:t>Allows for earlier project completion.</a:t>
            </a:r>
          </a:p>
          <a:p>
            <a:pPr lvl="1"/>
            <a:r>
              <a:rPr lang="en-US" dirty="0">
                <a:latin typeface="+mn-lt"/>
                <a:cs typeface="Calibri Light" panose="020F0302020204030204" pitchFamily="34" charset="0"/>
              </a:rPr>
              <a:t>Can include a performance guarantee.</a:t>
            </a:r>
          </a:p>
          <a:p>
            <a:pPr marL="274320" lvl="1" indent="0">
              <a:buFont typeface="Segoe UI" panose="020B0502040204020203" pitchFamily="34" charset="0"/>
              <a:buNone/>
            </a:pPr>
            <a:endParaRPr lang="en-US" sz="2400" i="1" dirty="0">
              <a:latin typeface="+mn-lt"/>
              <a:cs typeface="Calibri Light" panose="020F0302020204030204" pitchFamily="34" charset="0"/>
            </a:endParaRPr>
          </a:p>
          <a:p>
            <a:endParaRPr lang="en-US" sz="2400" u="sng" dirty="0"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391925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F5E6D-E4FE-A064-F5FE-0A8C6DA44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  <a:cs typeface="Calibri Light" panose="020F0302020204030204" pitchFamily="34" charset="0"/>
              </a:rPr>
              <a:t>Delivery method comparison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DFDE509-62F0-666D-7A50-F7D00E184E1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11641" y="1668463"/>
          <a:ext cx="10983912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5978">
                  <a:extLst>
                    <a:ext uri="{9D8B030D-6E8A-4147-A177-3AD203B41FA5}">
                      <a16:colId xmlns:a16="http://schemas.microsoft.com/office/drawing/2014/main" val="2324388059"/>
                    </a:ext>
                  </a:extLst>
                </a:gridCol>
                <a:gridCol w="2745978">
                  <a:extLst>
                    <a:ext uri="{9D8B030D-6E8A-4147-A177-3AD203B41FA5}">
                      <a16:colId xmlns:a16="http://schemas.microsoft.com/office/drawing/2014/main" val="3356160603"/>
                    </a:ext>
                  </a:extLst>
                </a:gridCol>
                <a:gridCol w="2745978">
                  <a:extLst>
                    <a:ext uri="{9D8B030D-6E8A-4147-A177-3AD203B41FA5}">
                      <a16:colId xmlns:a16="http://schemas.microsoft.com/office/drawing/2014/main" val="1590492578"/>
                    </a:ext>
                  </a:extLst>
                </a:gridCol>
                <a:gridCol w="2745978">
                  <a:extLst>
                    <a:ext uri="{9D8B030D-6E8A-4147-A177-3AD203B41FA5}">
                      <a16:colId xmlns:a16="http://schemas.microsoft.com/office/drawing/2014/main" val="30059506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Design-Bid-Build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CMAR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Progressive Design-Build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6186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Early Cost Certainty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780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Schedule Flexibility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FD17F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FD17F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515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Design Control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FD17F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FD17F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493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Risk Allocation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FD17F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FD17F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4003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Project Quality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9FD17F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3125764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4577A26B-C5BF-CC3A-A557-30F6CB6C2307}"/>
              </a:ext>
            </a:extLst>
          </p:cNvPr>
          <p:cNvGrpSpPr/>
          <p:nvPr/>
        </p:nvGrpSpPr>
        <p:grpSpPr>
          <a:xfrm>
            <a:off x="5148984" y="4792362"/>
            <a:ext cx="2608134" cy="1366733"/>
            <a:chOff x="928048" y="5388951"/>
            <a:chExt cx="2608134" cy="136673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3C8F39A-245C-1DF6-D292-41C7A55EB19F}"/>
                </a:ext>
              </a:extLst>
            </p:cNvPr>
            <p:cNvSpPr/>
            <p:nvPr/>
          </p:nvSpPr>
          <p:spPr>
            <a:xfrm>
              <a:off x="981460" y="5776798"/>
              <a:ext cx="222637" cy="222637"/>
            </a:xfrm>
            <a:prstGeom prst="ellipse">
              <a:avLst/>
            </a:prstGeom>
            <a:solidFill>
              <a:srgbClr val="FAA4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80384A9-2CDA-925F-39C9-378385374FD2}"/>
                </a:ext>
              </a:extLst>
            </p:cNvPr>
            <p:cNvSpPr txBox="1"/>
            <p:nvPr/>
          </p:nvSpPr>
          <p:spPr>
            <a:xfrm>
              <a:off x="928048" y="5388951"/>
              <a:ext cx="25069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/>
                <a:t>Relative</a:t>
              </a:r>
              <a:r>
                <a:rPr lang="en-US" b="1"/>
                <a:t> Ranking Legend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4F4F780-F6B2-B311-FAA2-8DF0305F4DBC}"/>
                </a:ext>
              </a:extLst>
            </p:cNvPr>
            <p:cNvGrpSpPr/>
            <p:nvPr/>
          </p:nvGrpSpPr>
          <p:grpSpPr>
            <a:xfrm>
              <a:off x="981460" y="6118249"/>
              <a:ext cx="264352" cy="224369"/>
              <a:chOff x="5852316" y="5915770"/>
              <a:chExt cx="264352" cy="224369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1D77E15-15FF-ED76-9654-29F25FBCE8F0}"/>
                  </a:ext>
                </a:extLst>
              </p:cNvPr>
              <p:cNvSpPr/>
              <p:nvPr/>
            </p:nvSpPr>
            <p:spPr>
              <a:xfrm>
                <a:off x="5852316" y="5915770"/>
                <a:ext cx="222637" cy="222637"/>
              </a:xfrm>
              <a:prstGeom prst="ellipse">
                <a:avLst/>
              </a:prstGeom>
              <a:noFill/>
              <a:ln>
                <a:solidFill>
                  <a:srgbClr val="FAA4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Chord 14">
                <a:extLst>
                  <a:ext uri="{FF2B5EF4-FFF2-40B4-BE49-F238E27FC236}">
                    <a16:creationId xmlns:a16="http://schemas.microsoft.com/office/drawing/2014/main" id="{E6F9940A-F4C4-F745-09D3-37662AF9C0D7}"/>
                  </a:ext>
                </a:extLst>
              </p:cNvPr>
              <p:cNvSpPr/>
              <p:nvPr/>
            </p:nvSpPr>
            <p:spPr>
              <a:xfrm>
                <a:off x="5852316" y="5917502"/>
                <a:ext cx="264352" cy="222637"/>
              </a:xfrm>
              <a:prstGeom prst="chord">
                <a:avLst>
                  <a:gd name="adj1" fmla="val 6022790"/>
                  <a:gd name="adj2" fmla="val 15484848"/>
                </a:avLst>
              </a:prstGeom>
              <a:solidFill>
                <a:srgbClr val="FAA41A"/>
              </a:solidFill>
              <a:ln>
                <a:solidFill>
                  <a:srgbClr val="FAA4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C636D7A-65D4-EE02-CE4D-9B0EC77E973E}"/>
                </a:ext>
              </a:extLst>
            </p:cNvPr>
            <p:cNvSpPr/>
            <p:nvPr/>
          </p:nvSpPr>
          <p:spPr>
            <a:xfrm>
              <a:off x="981459" y="6459700"/>
              <a:ext cx="222637" cy="222637"/>
            </a:xfrm>
            <a:prstGeom prst="ellipse">
              <a:avLst/>
            </a:prstGeom>
            <a:noFill/>
            <a:ln>
              <a:solidFill>
                <a:srgbClr val="FAA4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A3D946-E182-1892-A308-D20A551CEE40}"/>
                </a:ext>
              </a:extLst>
            </p:cNvPr>
            <p:cNvSpPr txBox="1"/>
            <p:nvPr/>
          </p:nvSpPr>
          <p:spPr>
            <a:xfrm>
              <a:off x="1245812" y="5690376"/>
              <a:ext cx="19400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Best meets criteria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5860F27-D3DB-DB3B-AD6B-479FBF364195}"/>
                </a:ext>
              </a:extLst>
            </p:cNvPr>
            <p:cNvSpPr txBox="1"/>
            <p:nvPr/>
          </p:nvSpPr>
          <p:spPr>
            <a:xfrm>
              <a:off x="1245811" y="6044901"/>
              <a:ext cx="22903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Partially meets criteria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96DD15-CC2D-6FEF-6A2F-95BE186DABB9}"/>
                </a:ext>
              </a:extLst>
            </p:cNvPr>
            <p:cNvSpPr txBox="1"/>
            <p:nvPr/>
          </p:nvSpPr>
          <p:spPr>
            <a:xfrm>
              <a:off x="1245811" y="6386352"/>
              <a:ext cx="20234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Least meets criteria</a:t>
              </a: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4FD4ACFB-DFC7-9BF2-42ED-19F0F8A7D01A}"/>
              </a:ext>
            </a:extLst>
          </p:cNvPr>
          <p:cNvSpPr/>
          <p:nvPr/>
        </p:nvSpPr>
        <p:spPr>
          <a:xfrm>
            <a:off x="4587353" y="2406505"/>
            <a:ext cx="222637" cy="222637"/>
          </a:xfrm>
          <a:prstGeom prst="ellipse">
            <a:avLst/>
          </a:prstGeom>
          <a:noFill/>
          <a:ln>
            <a:solidFill>
              <a:srgbClr val="FAA4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B0AFB6D-0149-2104-0F60-5E4C88940D73}"/>
              </a:ext>
            </a:extLst>
          </p:cNvPr>
          <p:cNvSpPr/>
          <p:nvPr/>
        </p:nvSpPr>
        <p:spPr>
          <a:xfrm>
            <a:off x="4587353" y="2809108"/>
            <a:ext cx="222637" cy="222637"/>
          </a:xfrm>
          <a:prstGeom prst="ellipse">
            <a:avLst/>
          </a:prstGeom>
          <a:noFill/>
          <a:ln>
            <a:solidFill>
              <a:srgbClr val="FAA4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EA3BC58-EF98-A813-1C28-D70850B56729}"/>
              </a:ext>
            </a:extLst>
          </p:cNvPr>
          <p:cNvSpPr/>
          <p:nvPr/>
        </p:nvSpPr>
        <p:spPr>
          <a:xfrm>
            <a:off x="4595516" y="3181871"/>
            <a:ext cx="222637" cy="222637"/>
          </a:xfrm>
          <a:prstGeom prst="ellipse">
            <a:avLst/>
          </a:prstGeom>
          <a:solidFill>
            <a:srgbClr val="FAA41A"/>
          </a:solidFill>
          <a:ln>
            <a:solidFill>
              <a:srgbClr val="FAA4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1831C5-5C92-60AB-0F74-61DB1D5971BF}"/>
              </a:ext>
            </a:extLst>
          </p:cNvPr>
          <p:cNvSpPr/>
          <p:nvPr/>
        </p:nvSpPr>
        <p:spPr>
          <a:xfrm>
            <a:off x="4587352" y="3584474"/>
            <a:ext cx="222637" cy="222637"/>
          </a:xfrm>
          <a:prstGeom prst="ellipse">
            <a:avLst/>
          </a:prstGeom>
          <a:noFill/>
          <a:ln>
            <a:solidFill>
              <a:srgbClr val="FAA4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52DE146-23CD-FA0F-FF0C-1C89C72C316A}"/>
              </a:ext>
            </a:extLst>
          </p:cNvPr>
          <p:cNvGrpSpPr/>
          <p:nvPr/>
        </p:nvGrpSpPr>
        <p:grpSpPr>
          <a:xfrm>
            <a:off x="4587352" y="3990497"/>
            <a:ext cx="264352" cy="224369"/>
            <a:chOff x="5852316" y="5915770"/>
            <a:chExt cx="264352" cy="224369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4C0230D-38C0-D299-990A-56585EA8057F}"/>
                </a:ext>
              </a:extLst>
            </p:cNvPr>
            <p:cNvSpPr/>
            <p:nvPr/>
          </p:nvSpPr>
          <p:spPr>
            <a:xfrm>
              <a:off x="5852316" y="5915770"/>
              <a:ext cx="222637" cy="222637"/>
            </a:xfrm>
            <a:prstGeom prst="ellipse">
              <a:avLst/>
            </a:prstGeom>
            <a:noFill/>
            <a:ln>
              <a:solidFill>
                <a:srgbClr val="FAA4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hord 23">
              <a:extLst>
                <a:ext uri="{FF2B5EF4-FFF2-40B4-BE49-F238E27FC236}">
                  <a16:creationId xmlns:a16="http://schemas.microsoft.com/office/drawing/2014/main" id="{81C2D179-CF64-6B44-1625-B6222786A4A8}"/>
                </a:ext>
              </a:extLst>
            </p:cNvPr>
            <p:cNvSpPr/>
            <p:nvPr/>
          </p:nvSpPr>
          <p:spPr>
            <a:xfrm>
              <a:off x="5852316" y="5917502"/>
              <a:ext cx="264352" cy="222637"/>
            </a:xfrm>
            <a:prstGeom prst="chord">
              <a:avLst>
                <a:gd name="adj1" fmla="val 6022790"/>
                <a:gd name="adj2" fmla="val 15484848"/>
              </a:avLst>
            </a:prstGeom>
            <a:solidFill>
              <a:srgbClr val="FAA41A"/>
            </a:solidFill>
            <a:ln>
              <a:solidFill>
                <a:srgbClr val="FAA4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11901D7D-F3C3-DA7A-5337-BBC976983184}"/>
              </a:ext>
            </a:extLst>
          </p:cNvPr>
          <p:cNvSpPr/>
          <p:nvPr/>
        </p:nvSpPr>
        <p:spPr>
          <a:xfrm>
            <a:off x="7378867" y="2424428"/>
            <a:ext cx="222637" cy="222637"/>
          </a:xfrm>
          <a:prstGeom prst="ellipse">
            <a:avLst/>
          </a:prstGeom>
          <a:solidFill>
            <a:srgbClr val="FAA41A"/>
          </a:solidFill>
          <a:ln>
            <a:solidFill>
              <a:srgbClr val="FAA4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D632518-7D3B-8AC2-6AC2-3D9283C2379B}"/>
              </a:ext>
            </a:extLst>
          </p:cNvPr>
          <p:cNvSpPr/>
          <p:nvPr/>
        </p:nvSpPr>
        <p:spPr>
          <a:xfrm>
            <a:off x="7378866" y="2809107"/>
            <a:ext cx="222637" cy="222637"/>
          </a:xfrm>
          <a:prstGeom prst="ellipse">
            <a:avLst/>
          </a:prstGeom>
          <a:solidFill>
            <a:srgbClr val="FAA41A"/>
          </a:solidFill>
          <a:ln>
            <a:solidFill>
              <a:srgbClr val="FAA4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C0EAC2E-18AB-5316-4B7E-08352CB58455}"/>
              </a:ext>
            </a:extLst>
          </p:cNvPr>
          <p:cNvSpPr/>
          <p:nvPr/>
        </p:nvSpPr>
        <p:spPr>
          <a:xfrm>
            <a:off x="7378866" y="3180393"/>
            <a:ext cx="222637" cy="222637"/>
          </a:xfrm>
          <a:prstGeom prst="ellipse">
            <a:avLst/>
          </a:prstGeom>
          <a:solidFill>
            <a:srgbClr val="FAA41A"/>
          </a:solidFill>
          <a:ln>
            <a:solidFill>
              <a:srgbClr val="FAA4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1BC6978-BEB8-21FA-5C4F-B3008827C3A6}"/>
              </a:ext>
            </a:extLst>
          </p:cNvPr>
          <p:cNvGrpSpPr/>
          <p:nvPr/>
        </p:nvGrpSpPr>
        <p:grpSpPr>
          <a:xfrm>
            <a:off x="7390503" y="3592270"/>
            <a:ext cx="264352" cy="224369"/>
            <a:chOff x="5852316" y="5915770"/>
            <a:chExt cx="264352" cy="224369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825AE82-10EB-DB36-BBA4-6AA8F689E6E3}"/>
                </a:ext>
              </a:extLst>
            </p:cNvPr>
            <p:cNvSpPr/>
            <p:nvPr/>
          </p:nvSpPr>
          <p:spPr>
            <a:xfrm>
              <a:off x="5852316" y="5915770"/>
              <a:ext cx="222637" cy="222637"/>
            </a:xfrm>
            <a:prstGeom prst="ellipse">
              <a:avLst/>
            </a:prstGeom>
            <a:noFill/>
            <a:ln>
              <a:solidFill>
                <a:srgbClr val="FAA4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hord 29">
              <a:extLst>
                <a:ext uri="{FF2B5EF4-FFF2-40B4-BE49-F238E27FC236}">
                  <a16:creationId xmlns:a16="http://schemas.microsoft.com/office/drawing/2014/main" id="{C1BB7080-9188-895A-E69B-D45D5A431B9A}"/>
                </a:ext>
              </a:extLst>
            </p:cNvPr>
            <p:cNvSpPr/>
            <p:nvPr/>
          </p:nvSpPr>
          <p:spPr>
            <a:xfrm>
              <a:off x="5852316" y="5917502"/>
              <a:ext cx="264352" cy="222637"/>
            </a:xfrm>
            <a:prstGeom prst="chord">
              <a:avLst>
                <a:gd name="adj1" fmla="val 6022790"/>
                <a:gd name="adj2" fmla="val 15484848"/>
              </a:avLst>
            </a:prstGeom>
            <a:solidFill>
              <a:srgbClr val="FAA41A"/>
            </a:solidFill>
            <a:ln>
              <a:solidFill>
                <a:srgbClr val="FAA4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D72C2E84-A7BB-3097-3FE5-C88E2E35CD56}"/>
              </a:ext>
            </a:extLst>
          </p:cNvPr>
          <p:cNvSpPr/>
          <p:nvPr/>
        </p:nvSpPr>
        <p:spPr>
          <a:xfrm>
            <a:off x="7398666" y="3979390"/>
            <a:ext cx="222637" cy="222637"/>
          </a:xfrm>
          <a:prstGeom prst="ellipse">
            <a:avLst/>
          </a:prstGeom>
          <a:solidFill>
            <a:srgbClr val="FAA41A"/>
          </a:solidFill>
          <a:ln>
            <a:solidFill>
              <a:srgbClr val="FAA4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37245BA-EC7A-52D5-AF15-B7935BAD8D06}"/>
              </a:ext>
            </a:extLst>
          </p:cNvPr>
          <p:cNvSpPr/>
          <p:nvPr/>
        </p:nvSpPr>
        <p:spPr>
          <a:xfrm>
            <a:off x="10124050" y="3590436"/>
            <a:ext cx="222637" cy="222637"/>
          </a:xfrm>
          <a:prstGeom prst="ellipse">
            <a:avLst/>
          </a:prstGeom>
          <a:solidFill>
            <a:srgbClr val="FAA41A"/>
          </a:solidFill>
          <a:ln>
            <a:solidFill>
              <a:srgbClr val="FAA4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5B424AC-1697-28F2-99B4-59ED4CD2083C}"/>
              </a:ext>
            </a:extLst>
          </p:cNvPr>
          <p:cNvGrpSpPr/>
          <p:nvPr/>
        </p:nvGrpSpPr>
        <p:grpSpPr>
          <a:xfrm>
            <a:off x="10124050" y="3186966"/>
            <a:ext cx="264352" cy="224369"/>
            <a:chOff x="5852316" y="5915770"/>
            <a:chExt cx="264352" cy="224369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3C6CA5A-E285-716C-BB16-54F357262782}"/>
                </a:ext>
              </a:extLst>
            </p:cNvPr>
            <p:cNvSpPr/>
            <p:nvPr/>
          </p:nvSpPr>
          <p:spPr>
            <a:xfrm>
              <a:off x="5852316" y="5915770"/>
              <a:ext cx="222637" cy="222637"/>
            </a:xfrm>
            <a:prstGeom prst="ellipse">
              <a:avLst/>
            </a:prstGeom>
            <a:noFill/>
            <a:ln>
              <a:solidFill>
                <a:srgbClr val="FAA4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Chord 34">
              <a:extLst>
                <a:ext uri="{FF2B5EF4-FFF2-40B4-BE49-F238E27FC236}">
                  <a16:creationId xmlns:a16="http://schemas.microsoft.com/office/drawing/2014/main" id="{43838E00-E50A-08ED-0229-E34CBA975FA4}"/>
                </a:ext>
              </a:extLst>
            </p:cNvPr>
            <p:cNvSpPr/>
            <p:nvPr/>
          </p:nvSpPr>
          <p:spPr>
            <a:xfrm>
              <a:off x="5852316" y="5917502"/>
              <a:ext cx="264352" cy="222637"/>
            </a:xfrm>
            <a:prstGeom prst="chord">
              <a:avLst>
                <a:gd name="adj1" fmla="val 6022790"/>
                <a:gd name="adj2" fmla="val 15484848"/>
              </a:avLst>
            </a:prstGeom>
            <a:solidFill>
              <a:srgbClr val="FAA41A"/>
            </a:solidFill>
            <a:ln>
              <a:solidFill>
                <a:srgbClr val="FAA4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AA18B000-5D1C-E04F-92CB-4B7F52CCB2D5}"/>
              </a:ext>
            </a:extLst>
          </p:cNvPr>
          <p:cNvSpPr/>
          <p:nvPr/>
        </p:nvSpPr>
        <p:spPr>
          <a:xfrm>
            <a:off x="10124049" y="2423584"/>
            <a:ext cx="222637" cy="222637"/>
          </a:xfrm>
          <a:prstGeom prst="ellipse">
            <a:avLst/>
          </a:prstGeom>
          <a:solidFill>
            <a:srgbClr val="FAA41A"/>
          </a:solidFill>
          <a:ln>
            <a:solidFill>
              <a:srgbClr val="FAA4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D8393D3-C5D2-43FF-6AA7-779FC69B4BE8}"/>
              </a:ext>
            </a:extLst>
          </p:cNvPr>
          <p:cNvSpPr/>
          <p:nvPr/>
        </p:nvSpPr>
        <p:spPr>
          <a:xfrm>
            <a:off x="10124048" y="2804409"/>
            <a:ext cx="222637" cy="222637"/>
          </a:xfrm>
          <a:prstGeom prst="ellipse">
            <a:avLst/>
          </a:prstGeom>
          <a:solidFill>
            <a:srgbClr val="FAA41A"/>
          </a:solidFill>
          <a:ln>
            <a:solidFill>
              <a:srgbClr val="FAA4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27E346F-687A-C592-9B28-22EE69751340}"/>
              </a:ext>
            </a:extLst>
          </p:cNvPr>
          <p:cNvSpPr/>
          <p:nvPr/>
        </p:nvSpPr>
        <p:spPr>
          <a:xfrm>
            <a:off x="10124048" y="3985896"/>
            <a:ext cx="222637" cy="222637"/>
          </a:xfrm>
          <a:prstGeom prst="ellipse">
            <a:avLst/>
          </a:prstGeom>
          <a:solidFill>
            <a:srgbClr val="FAA41A"/>
          </a:solidFill>
          <a:ln>
            <a:solidFill>
              <a:srgbClr val="FAA4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2A6AB-6625-4C63-9851-918F4AF96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 tool for internal consensus decision-making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86775000-7FCB-44B9-B65C-FA30F43C00C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245225"/>
            <a:ext cx="16891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48171C6-F86D-8341-964F-651DB1B9E112}" type="datetimeFigureOut">
              <a:rPr lang="en-US" smtClean="0"/>
              <a:pPr>
                <a:defRPr/>
              </a:pPr>
              <a:t>7/18/2025</a:t>
            </a:fld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BA01A3A-11C3-404A-8122-C8ACB75D4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420" y="1396653"/>
            <a:ext cx="4806723" cy="480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32D7B3BA-91FA-4A7B-AF2A-DC816D9CD829}"/>
              </a:ext>
            </a:extLst>
          </p:cNvPr>
          <p:cNvSpPr txBox="1">
            <a:spLocks/>
          </p:cNvSpPr>
          <p:nvPr/>
        </p:nvSpPr>
        <p:spPr>
          <a:xfrm>
            <a:off x="4343400" y="6245513"/>
            <a:ext cx="3505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DBIA - Rocky Mountain Region</a:t>
            </a:r>
          </a:p>
        </p:txBody>
      </p:sp>
    </p:spTree>
    <p:extLst>
      <p:ext uri="{BB962C8B-B14F-4D97-AF65-F5344CB8AC3E}">
        <p14:creationId xmlns:p14="http://schemas.microsoft.com/office/powerpoint/2010/main" val="4272092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F0FA245-8593-D3FA-9994-EB79223381A5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2"/>
          <a:srcRect t="3767"/>
          <a:stretch/>
        </p:blipFill>
        <p:spPr>
          <a:xfrm>
            <a:off x="1076966" y="1233888"/>
            <a:ext cx="10198712" cy="547538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56AD00-D3EA-75B4-3E15-CE79F2CC4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latin typeface="Segoe UI Light"/>
                <a:cs typeface="Segoe UI Light"/>
              </a:rPr>
              <a:t>KCMO Solids Improvement Project Owner’s Advisor for fixed</a:t>
            </a:r>
            <a:r>
              <a:rPr lang="en-US" dirty="0">
                <a:latin typeface="Segoe UI Light"/>
                <a:cs typeface="Segoe UI Light"/>
              </a:rPr>
              <a:t> Price (turned into progressive) </a:t>
            </a:r>
            <a:r>
              <a:rPr lang="en-US" sz="3600" dirty="0">
                <a:latin typeface="Segoe UI Light"/>
                <a:cs typeface="Segoe UI Light"/>
              </a:rPr>
              <a:t>Design-Build</a:t>
            </a:r>
          </a:p>
        </p:txBody>
      </p:sp>
    </p:spTree>
    <p:extLst>
      <p:ext uri="{BB962C8B-B14F-4D97-AF65-F5344CB8AC3E}">
        <p14:creationId xmlns:p14="http://schemas.microsoft.com/office/powerpoint/2010/main" val="3382002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building that has been destroyed&#10;&#10;Description automatically generated with low confidence">
            <a:extLst>
              <a:ext uri="{FF2B5EF4-FFF2-40B4-BE49-F238E27FC236}">
                <a16:creationId xmlns:a16="http://schemas.microsoft.com/office/drawing/2014/main" id="{39ED40CC-A0E5-52C0-0A0E-033BB190DEA9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13" b="16518"/>
          <a:stretch/>
        </p:blipFill>
        <p:spPr>
          <a:xfrm>
            <a:off x="990216" y="1219590"/>
            <a:ext cx="8931604" cy="5547244"/>
          </a:xfrm>
          <a:prstGeom prst="rect">
            <a:avLst/>
          </a:prstGeom>
        </p:spPr>
      </p:pic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5C124734-59D5-AD7A-2974-7C672FD732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7" t="2770"/>
          <a:stretch/>
        </p:blipFill>
        <p:spPr>
          <a:xfrm>
            <a:off x="575848" y="1219296"/>
            <a:ext cx="11509655" cy="5546828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023D45-C0CB-ACC0-66A8-2DB56A785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 months of design decisions </a:t>
            </a:r>
          </a:p>
        </p:txBody>
      </p:sp>
    </p:spTree>
    <p:extLst>
      <p:ext uri="{BB962C8B-B14F-4D97-AF65-F5344CB8AC3E}">
        <p14:creationId xmlns:p14="http://schemas.microsoft.com/office/powerpoint/2010/main" val="422746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arollo2023">
  <a:themeElements>
    <a:clrScheme name="Custom 1">
      <a:dk1>
        <a:srgbClr val="000000"/>
      </a:dk1>
      <a:lt1>
        <a:srgbClr val="FFFFFF"/>
      </a:lt1>
      <a:dk2>
        <a:srgbClr val="333333"/>
      </a:dk2>
      <a:lt2>
        <a:srgbClr val="E6E6E6"/>
      </a:lt2>
      <a:accent1>
        <a:srgbClr val="003CB9"/>
      </a:accent1>
      <a:accent2>
        <a:srgbClr val="15A3EB"/>
      </a:accent2>
      <a:accent3>
        <a:srgbClr val="012060"/>
      </a:accent3>
      <a:accent4>
        <a:srgbClr val="FAA41A"/>
      </a:accent4>
      <a:accent5>
        <a:srgbClr val="E6E6E6"/>
      </a:accent5>
      <a:accent6>
        <a:srgbClr val="1CBEA8"/>
      </a:accent6>
      <a:hlink>
        <a:srgbClr val="003CB9"/>
      </a:hlink>
      <a:folHlink>
        <a:srgbClr val="15A3EB"/>
      </a:folHlink>
    </a:clrScheme>
    <a:fontScheme name="Carollo Powerpoint Font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2023CarolloPowerPointTemplate_Widescreen.potx" id="{489DAE8C-7F18-4FFD-9AB0-C8D32DB80118}" vid="{F4E0B118-89C8-4E95-AEF6-C7E925DAE7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2023CarolloPowerPointTemplate_Widescreen</Template>
  <TotalTime>1394</TotalTime>
  <Words>699</Words>
  <Application>Microsoft Office PowerPoint</Application>
  <PresentationFormat>Widescreen</PresentationFormat>
  <Paragraphs>146</Paragraphs>
  <Slides>25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Arial</vt:lpstr>
      <vt:lpstr>Arial Black</vt:lpstr>
      <vt:lpstr>Arial Narrow</vt:lpstr>
      <vt:lpstr>Calibri</vt:lpstr>
      <vt:lpstr>Gill Sans MT</vt:lpstr>
      <vt:lpstr>Humanst521 BT</vt:lpstr>
      <vt:lpstr>Segoe UI</vt:lpstr>
      <vt:lpstr>Segoe UI Black</vt:lpstr>
      <vt:lpstr>Segoe UI Light</vt:lpstr>
      <vt:lpstr>Segoe UI Semibold</vt:lpstr>
      <vt:lpstr>Swis721 BT</vt:lpstr>
      <vt:lpstr>Verdana</vt:lpstr>
      <vt:lpstr>Wingdings</vt:lpstr>
      <vt:lpstr>Carollo2023</vt:lpstr>
      <vt:lpstr>Alternative  Delivery </vt:lpstr>
      <vt:lpstr>A spectrum of delivery methods is used in the W/WW market</vt:lpstr>
      <vt:lpstr>Design-Bid-Build (DBB) </vt:lpstr>
      <vt:lpstr>Construction Manager at-Risk (CMAR)</vt:lpstr>
      <vt:lpstr>Fixed Price Design Build (FPDB) Progressive Design-Build (PDB) </vt:lpstr>
      <vt:lpstr>Delivery method comparison</vt:lpstr>
      <vt:lpstr>A tool for internal consensus decision-making</vt:lpstr>
      <vt:lpstr>KCMO Solids Improvement Project Owner’s Advisor for fixed Price (turned into progressive) Design-Build</vt:lpstr>
      <vt:lpstr>12 months of design decisions </vt:lpstr>
      <vt:lpstr>PowerPoint Presentation</vt:lpstr>
      <vt:lpstr>PowerPoint Presentation</vt:lpstr>
      <vt:lpstr>And then the DB Teams came in…</vt:lpstr>
      <vt:lpstr>PowerPoint Presentation</vt:lpstr>
      <vt:lpstr>Building Design was optimized for Weight and Cost</vt:lpstr>
      <vt:lpstr>CDWWTP Thickening &amp; Dewatering Project Model/Pictures</vt:lpstr>
      <vt:lpstr>CDWWTP Thickening &amp; Dewatering Project Model/Pictures</vt:lpstr>
      <vt:lpstr>CDWWTP Thickening &amp; Dewatering Project</vt:lpstr>
      <vt:lpstr>PowerPoint Presentation</vt:lpstr>
      <vt:lpstr>PowerPoint Presentation</vt:lpstr>
      <vt:lpstr>SDWWTP Thickening &amp; Dewatering Project Model/Pictures</vt:lpstr>
      <vt:lpstr>SDWWTP Thickening &amp; Dewatering Project Model/Pictures</vt:lpstr>
      <vt:lpstr>SDWWTP Thickening &amp; Dewatering Project Pictures</vt:lpstr>
      <vt:lpstr>SDWWTP Thickening &amp; Dewatering Project Model/Pictures</vt:lpstr>
      <vt:lpstr>PowerPoint Presentation</vt:lpstr>
      <vt:lpstr>Summary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Your Presentation to Go Here</dc:title>
  <dc:creator>Kristen Siri</dc:creator>
  <cp:lastModifiedBy>Rudy Kilian</cp:lastModifiedBy>
  <cp:revision>6</cp:revision>
  <cp:lastPrinted>2022-09-29T20:48:32Z</cp:lastPrinted>
  <dcterms:created xsi:type="dcterms:W3CDTF">2024-01-31T22:31:41Z</dcterms:created>
  <dcterms:modified xsi:type="dcterms:W3CDTF">2025-07-18T13:18:48Z</dcterms:modified>
</cp:coreProperties>
</file>