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2" r:id="rId6"/>
    <p:sldId id="267" r:id="rId7"/>
    <p:sldId id="268" r:id="rId8"/>
    <p:sldId id="269" r:id="rId9"/>
    <p:sldId id="261" r:id="rId10"/>
    <p:sldId id="262" r:id="rId11"/>
    <p:sldId id="263" r:id="rId12"/>
    <p:sldId id="264" r:id="rId13"/>
    <p:sldId id="273" r:id="rId14"/>
    <p:sldId id="275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548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1793" autoAdjust="0"/>
  </p:normalViewPr>
  <p:slideViewPr>
    <p:cSldViewPr snapToGrid="0">
      <p:cViewPr varScale="1">
        <p:scale>
          <a:sx n="49" d="100"/>
          <a:sy n="49" d="100"/>
        </p:scale>
        <p:origin x="12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5" d="100"/>
          <a:sy n="135" d="100"/>
        </p:scale>
        <p:origin x="476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F8308-D97C-404E-BCA3-D108479A0DD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8C25A7B-36E9-4929-9E0A-A47345DDF6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Consumer Electronics  - Smart phones, laptops, semiconductors</a:t>
          </a:r>
        </a:p>
      </dgm:t>
    </dgm:pt>
    <dgm:pt modelId="{B90AD2A7-6523-429C-8142-C49302F20F81}" type="parTrans" cxnId="{23A0C727-F091-47EA-A42C-FA54A1EB5889}">
      <dgm:prSet/>
      <dgm:spPr/>
      <dgm:t>
        <a:bodyPr/>
        <a:lstStyle/>
        <a:p>
          <a:endParaRPr lang="en-US"/>
        </a:p>
      </dgm:t>
    </dgm:pt>
    <dgm:pt modelId="{46DE4BC5-0556-4620-AA62-C607DF963C51}" type="sibTrans" cxnId="{23A0C727-F091-47EA-A42C-FA54A1EB5889}">
      <dgm:prSet/>
      <dgm:spPr/>
      <dgm:t>
        <a:bodyPr/>
        <a:lstStyle/>
        <a:p>
          <a:endParaRPr lang="en-US"/>
        </a:p>
      </dgm:t>
    </dgm:pt>
    <dgm:pt modelId="{BF02A593-8EDA-4F48-8E37-22F0F9BA73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Automotive Industries - Electric Vehicles, electronic components, batteries</a:t>
          </a:r>
        </a:p>
      </dgm:t>
    </dgm:pt>
    <dgm:pt modelId="{E8A34000-909E-4963-8947-44D7E061BA87}" type="parTrans" cxnId="{2E4565C4-AA94-4082-9AE7-28B829AC3D06}">
      <dgm:prSet/>
      <dgm:spPr/>
      <dgm:t>
        <a:bodyPr/>
        <a:lstStyle/>
        <a:p>
          <a:endParaRPr lang="en-US"/>
        </a:p>
      </dgm:t>
    </dgm:pt>
    <dgm:pt modelId="{0EBBB7C4-6515-4624-850A-DC654ACB758B}" type="sibTrans" cxnId="{2E4565C4-AA94-4082-9AE7-28B829AC3D06}">
      <dgm:prSet/>
      <dgm:spPr/>
      <dgm:t>
        <a:bodyPr/>
        <a:lstStyle/>
        <a:p>
          <a:endParaRPr lang="en-US"/>
        </a:p>
      </dgm:t>
    </dgm:pt>
    <dgm:pt modelId="{9AB21738-A21C-4AA9-9E62-31E64F67CA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Renewable Energy - Solar and Wind, semiconductors, electronic components</a:t>
          </a:r>
        </a:p>
      </dgm:t>
    </dgm:pt>
    <dgm:pt modelId="{18392D60-68FF-4C33-BCEF-C73698C441E7}" type="parTrans" cxnId="{667C5E26-AF26-4BE9-A0CA-5C4F81261E5A}">
      <dgm:prSet/>
      <dgm:spPr/>
      <dgm:t>
        <a:bodyPr/>
        <a:lstStyle/>
        <a:p>
          <a:endParaRPr lang="en-US"/>
        </a:p>
      </dgm:t>
    </dgm:pt>
    <dgm:pt modelId="{3797C8CA-0445-4EF8-A5D5-81BF519AD9E0}" type="sibTrans" cxnId="{667C5E26-AF26-4BE9-A0CA-5C4F81261E5A}">
      <dgm:prSet/>
      <dgm:spPr/>
      <dgm:t>
        <a:bodyPr/>
        <a:lstStyle/>
        <a:p>
          <a:endParaRPr lang="en-US"/>
        </a:p>
      </dgm:t>
    </dgm:pt>
    <dgm:pt modelId="{A2C7BD57-3BCA-442D-B224-EF8616FBAB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Telecommunications - 5G networks, future 6G??, electronic components</a:t>
          </a:r>
        </a:p>
      </dgm:t>
    </dgm:pt>
    <dgm:pt modelId="{A6BDBDA0-85EB-4D94-90F2-D4910B2E0C2C}" type="parTrans" cxnId="{68748F1D-B4CD-4D6B-A9E8-24BEB3D0D362}">
      <dgm:prSet/>
      <dgm:spPr/>
      <dgm:t>
        <a:bodyPr/>
        <a:lstStyle/>
        <a:p>
          <a:endParaRPr lang="en-US"/>
        </a:p>
      </dgm:t>
    </dgm:pt>
    <dgm:pt modelId="{0E44C35E-65A0-463B-919C-D0E27F33F3FB}" type="sibTrans" cxnId="{68748F1D-B4CD-4D6B-A9E8-24BEB3D0D362}">
      <dgm:prSet/>
      <dgm:spPr/>
      <dgm:t>
        <a:bodyPr/>
        <a:lstStyle/>
        <a:p>
          <a:endParaRPr lang="en-US"/>
        </a:p>
      </dgm:t>
    </dgm:pt>
    <dgm:pt modelId="{A8774492-462A-441D-A8CC-D91C53A901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Tesla,  Apple, Samsung, Facebook, Amazon, Intel, Siemens</a:t>
          </a:r>
        </a:p>
      </dgm:t>
    </dgm:pt>
    <dgm:pt modelId="{6EECDC28-FBAE-4442-B5F0-8E6E5CF05A95}" type="parTrans" cxnId="{77E62D62-85C9-4CF7-BC3C-3B8FED4FBD31}">
      <dgm:prSet/>
      <dgm:spPr/>
      <dgm:t>
        <a:bodyPr/>
        <a:lstStyle/>
        <a:p>
          <a:endParaRPr lang="en-US"/>
        </a:p>
      </dgm:t>
    </dgm:pt>
    <dgm:pt modelId="{3109B4D8-425B-4B24-8FF5-437E4615C6E5}" type="sibTrans" cxnId="{77E62D62-85C9-4CF7-BC3C-3B8FED4FBD31}">
      <dgm:prSet/>
      <dgm:spPr/>
      <dgm:t>
        <a:bodyPr/>
        <a:lstStyle/>
        <a:p>
          <a:endParaRPr lang="en-US"/>
        </a:p>
      </dgm:t>
    </dgm:pt>
    <dgm:pt modelId="{3D60F0DC-BC64-46B0-BD7A-33112F69A0C5}" type="pres">
      <dgm:prSet presAssocID="{C97F8308-D97C-404E-BCA3-D108479A0DDB}" presName="root" presStyleCnt="0">
        <dgm:presLayoutVars>
          <dgm:dir/>
          <dgm:resizeHandles val="exact"/>
        </dgm:presLayoutVars>
      </dgm:prSet>
      <dgm:spPr/>
    </dgm:pt>
    <dgm:pt modelId="{404F69A6-D8FB-4532-A860-A8A393AF681D}" type="pres">
      <dgm:prSet presAssocID="{A8774492-462A-441D-A8CC-D91C53A9012F}" presName="compNode" presStyleCnt="0"/>
      <dgm:spPr/>
    </dgm:pt>
    <dgm:pt modelId="{C3E67643-BFB8-479E-A02B-91E63C727EDF}" type="pres">
      <dgm:prSet presAssocID="{A8774492-462A-441D-A8CC-D91C53A9012F}" presName="bgRect" presStyleLbl="bgShp" presStyleIdx="0" presStyleCnt="5"/>
      <dgm:spPr/>
    </dgm:pt>
    <dgm:pt modelId="{DBF2534A-41BE-4C8B-B53E-C48403EE7C11}" type="pres">
      <dgm:prSet presAssocID="{A8774492-462A-441D-A8CC-D91C53A9012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EB587CEC-BD2E-4BFE-8FD9-0ECB606D26B5}" type="pres">
      <dgm:prSet presAssocID="{A8774492-462A-441D-A8CC-D91C53A9012F}" presName="spaceRect" presStyleCnt="0"/>
      <dgm:spPr/>
    </dgm:pt>
    <dgm:pt modelId="{D3ACE7F1-ABFC-483D-87C7-7B124D473AA5}" type="pres">
      <dgm:prSet presAssocID="{A8774492-462A-441D-A8CC-D91C53A9012F}" presName="parTx" presStyleLbl="revTx" presStyleIdx="0" presStyleCnt="5">
        <dgm:presLayoutVars>
          <dgm:chMax val="0"/>
          <dgm:chPref val="0"/>
        </dgm:presLayoutVars>
      </dgm:prSet>
      <dgm:spPr/>
    </dgm:pt>
    <dgm:pt modelId="{AF1264C1-157F-594D-937C-E1BDF73DAABD}" type="pres">
      <dgm:prSet presAssocID="{3109B4D8-425B-4B24-8FF5-437E4615C6E5}" presName="sibTrans" presStyleCnt="0"/>
      <dgm:spPr/>
    </dgm:pt>
    <dgm:pt modelId="{0CC31A32-D824-4331-9461-736AD1863313}" type="pres">
      <dgm:prSet presAssocID="{28C25A7B-36E9-4929-9E0A-A47345DDF609}" presName="compNode" presStyleCnt="0"/>
      <dgm:spPr/>
    </dgm:pt>
    <dgm:pt modelId="{27FD691F-F94C-484E-AE22-29EEB9EABCBA}" type="pres">
      <dgm:prSet presAssocID="{28C25A7B-36E9-4929-9E0A-A47345DDF609}" presName="bgRect" presStyleLbl="bgShp" presStyleIdx="1" presStyleCnt="5"/>
      <dgm:spPr/>
    </dgm:pt>
    <dgm:pt modelId="{DCCF22C5-A92B-48A6-A549-B8E53997F0FA}" type="pres">
      <dgm:prSet presAssocID="{28C25A7B-36E9-4929-9E0A-A47345DDF60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D90CDDA5-9076-48A0-B55D-061AC966ED05}" type="pres">
      <dgm:prSet presAssocID="{28C25A7B-36E9-4929-9E0A-A47345DDF609}" presName="spaceRect" presStyleCnt="0"/>
      <dgm:spPr/>
    </dgm:pt>
    <dgm:pt modelId="{E0084E40-1672-4A58-A787-C54392C89785}" type="pres">
      <dgm:prSet presAssocID="{28C25A7B-36E9-4929-9E0A-A47345DDF609}" presName="parTx" presStyleLbl="revTx" presStyleIdx="1" presStyleCnt="5">
        <dgm:presLayoutVars>
          <dgm:chMax val="0"/>
          <dgm:chPref val="0"/>
        </dgm:presLayoutVars>
      </dgm:prSet>
      <dgm:spPr/>
    </dgm:pt>
    <dgm:pt modelId="{506EC0C9-110D-4D9C-90A0-95766DEC489C}" type="pres">
      <dgm:prSet presAssocID="{46DE4BC5-0556-4620-AA62-C607DF963C51}" presName="sibTrans" presStyleCnt="0"/>
      <dgm:spPr/>
    </dgm:pt>
    <dgm:pt modelId="{F5CFA9DF-90BD-45CA-A2E7-A2C64B837DD2}" type="pres">
      <dgm:prSet presAssocID="{BF02A593-8EDA-4F48-8E37-22F0F9BA7368}" presName="compNode" presStyleCnt="0"/>
      <dgm:spPr/>
    </dgm:pt>
    <dgm:pt modelId="{1795DB22-8778-4564-A11E-DDA5829DA59A}" type="pres">
      <dgm:prSet presAssocID="{BF02A593-8EDA-4F48-8E37-22F0F9BA7368}" presName="bgRect" presStyleLbl="bgShp" presStyleIdx="2" presStyleCnt="5"/>
      <dgm:spPr/>
    </dgm:pt>
    <dgm:pt modelId="{CF5A8546-0DFF-4BFD-8D7D-88A4C9129B99}" type="pres">
      <dgm:prSet presAssocID="{BF02A593-8EDA-4F48-8E37-22F0F9BA736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 Car"/>
        </a:ext>
      </dgm:extLst>
    </dgm:pt>
    <dgm:pt modelId="{FCA273ED-EF10-4F14-A5FD-1E35B3C6FF22}" type="pres">
      <dgm:prSet presAssocID="{BF02A593-8EDA-4F48-8E37-22F0F9BA7368}" presName="spaceRect" presStyleCnt="0"/>
      <dgm:spPr/>
    </dgm:pt>
    <dgm:pt modelId="{C4744419-AEB7-4265-B0E6-4BD90EF992E1}" type="pres">
      <dgm:prSet presAssocID="{BF02A593-8EDA-4F48-8E37-22F0F9BA7368}" presName="parTx" presStyleLbl="revTx" presStyleIdx="2" presStyleCnt="5">
        <dgm:presLayoutVars>
          <dgm:chMax val="0"/>
          <dgm:chPref val="0"/>
        </dgm:presLayoutVars>
      </dgm:prSet>
      <dgm:spPr/>
    </dgm:pt>
    <dgm:pt modelId="{98D337D7-83CF-4F62-B4DC-BA2D98263B1F}" type="pres">
      <dgm:prSet presAssocID="{0EBBB7C4-6515-4624-850A-DC654ACB758B}" presName="sibTrans" presStyleCnt="0"/>
      <dgm:spPr/>
    </dgm:pt>
    <dgm:pt modelId="{B12C5F47-FA2E-4195-BE5A-BA097620BB1B}" type="pres">
      <dgm:prSet presAssocID="{9AB21738-A21C-4AA9-9E62-31E64F67CACC}" presName="compNode" presStyleCnt="0"/>
      <dgm:spPr/>
    </dgm:pt>
    <dgm:pt modelId="{66C457B3-6878-4117-B5E7-36D7CB730113}" type="pres">
      <dgm:prSet presAssocID="{9AB21738-A21C-4AA9-9E62-31E64F67CACC}" presName="bgRect" presStyleLbl="bgShp" presStyleIdx="3" presStyleCnt="5"/>
      <dgm:spPr/>
    </dgm:pt>
    <dgm:pt modelId="{D0DFDBD9-B948-49C2-BB37-6400E4E5F7F0}" type="pres">
      <dgm:prSet presAssocID="{9AB21738-A21C-4AA9-9E62-31E64F67CAC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0896D864-C918-4373-90BD-E398C8A1D8AD}" type="pres">
      <dgm:prSet presAssocID="{9AB21738-A21C-4AA9-9E62-31E64F67CACC}" presName="spaceRect" presStyleCnt="0"/>
      <dgm:spPr/>
    </dgm:pt>
    <dgm:pt modelId="{CD2D401D-DA23-478D-86DF-80012E1156DE}" type="pres">
      <dgm:prSet presAssocID="{9AB21738-A21C-4AA9-9E62-31E64F67CACC}" presName="parTx" presStyleLbl="revTx" presStyleIdx="3" presStyleCnt="5">
        <dgm:presLayoutVars>
          <dgm:chMax val="0"/>
          <dgm:chPref val="0"/>
        </dgm:presLayoutVars>
      </dgm:prSet>
      <dgm:spPr/>
    </dgm:pt>
    <dgm:pt modelId="{B012EE4B-3438-4304-BD0F-99FAF4E8EF01}" type="pres">
      <dgm:prSet presAssocID="{3797C8CA-0445-4EF8-A5D5-81BF519AD9E0}" presName="sibTrans" presStyleCnt="0"/>
      <dgm:spPr/>
    </dgm:pt>
    <dgm:pt modelId="{9C625EE1-E497-455B-BC53-68E904635300}" type="pres">
      <dgm:prSet presAssocID="{A2C7BD57-3BCA-442D-B224-EF8616FBABB9}" presName="compNode" presStyleCnt="0"/>
      <dgm:spPr/>
    </dgm:pt>
    <dgm:pt modelId="{E364D21C-7482-42FC-BBD1-EA9764F1DC0F}" type="pres">
      <dgm:prSet presAssocID="{A2C7BD57-3BCA-442D-B224-EF8616FBABB9}" presName="bgRect" presStyleLbl="bgShp" presStyleIdx="4" presStyleCnt="5"/>
      <dgm:spPr/>
    </dgm:pt>
    <dgm:pt modelId="{6DBC3A51-A6A5-4BE5-9C75-C92B959866F4}" type="pres">
      <dgm:prSet presAssocID="{A2C7BD57-3BCA-442D-B224-EF8616FBABB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"/>
        </a:ext>
      </dgm:extLst>
    </dgm:pt>
    <dgm:pt modelId="{EE413054-9BD9-4F2B-A322-BFB748419DFA}" type="pres">
      <dgm:prSet presAssocID="{A2C7BD57-3BCA-442D-B224-EF8616FBABB9}" presName="spaceRect" presStyleCnt="0"/>
      <dgm:spPr/>
    </dgm:pt>
    <dgm:pt modelId="{205919D4-1F36-406C-A45D-034BB10BD207}" type="pres">
      <dgm:prSet presAssocID="{A2C7BD57-3BCA-442D-B224-EF8616FBABB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A971309-3808-F640-8398-6BCAC1AE1CEC}" type="presOf" srcId="{28C25A7B-36E9-4929-9E0A-A47345DDF609}" destId="{E0084E40-1672-4A58-A787-C54392C89785}" srcOrd="0" destOrd="0" presId="urn:microsoft.com/office/officeart/2018/2/layout/IconVerticalSolidList"/>
    <dgm:cxn modelId="{68748F1D-B4CD-4D6B-A9E8-24BEB3D0D362}" srcId="{C97F8308-D97C-404E-BCA3-D108479A0DDB}" destId="{A2C7BD57-3BCA-442D-B224-EF8616FBABB9}" srcOrd="4" destOrd="0" parTransId="{A6BDBDA0-85EB-4D94-90F2-D4910B2E0C2C}" sibTransId="{0E44C35E-65A0-463B-919C-D0E27F33F3FB}"/>
    <dgm:cxn modelId="{667C5E26-AF26-4BE9-A0CA-5C4F81261E5A}" srcId="{C97F8308-D97C-404E-BCA3-D108479A0DDB}" destId="{9AB21738-A21C-4AA9-9E62-31E64F67CACC}" srcOrd="3" destOrd="0" parTransId="{18392D60-68FF-4C33-BCEF-C73698C441E7}" sibTransId="{3797C8CA-0445-4EF8-A5D5-81BF519AD9E0}"/>
    <dgm:cxn modelId="{23A0C727-F091-47EA-A42C-FA54A1EB5889}" srcId="{C97F8308-D97C-404E-BCA3-D108479A0DDB}" destId="{28C25A7B-36E9-4929-9E0A-A47345DDF609}" srcOrd="1" destOrd="0" parTransId="{B90AD2A7-6523-429C-8142-C49302F20F81}" sibTransId="{46DE4BC5-0556-4620-AA62-C607DF963C51}"/>
    <dgm:cxn modelId="{176C2B30-6C1F-3747-9283-C2B285AEE215}" type="presOf" srcId="{9AB21738-A21C-4AA9-9E62-31E64F67CACC}" destId="{CD2D401D-DA23-478D-86DF-80012E1156DE}" srcOrd="0" destOrd="0" presId="urn:microsoft.com/office/officeart/2018/2/layout/IconVerticalSolidList"/>
    <dgm:cxn modelId="{77E62D62-85C9-4CF7-BC3C-3B8FED4FBD31}" srcId="{C97F8308-D97C-404E-BCA3-D108479A0DDB}" destId="{A8774492-462A-441D-A8CC-D91C53A9012F}" srcOrd="0" destOrd="0" parTransId="{6EECDC28-FBAE-4442-B5F0-8E6E5CF05A95}" sibTransId="{3109B4D8-425B-4B24-8FF5-437E4615C6E5}"/>
    <dgm:cxn modelId="{24B7C79B-6A23-E540-BFCA-12DAF23459A7}" type="presOf" srcId="{A8774492-462A-441D-A8CC-D91C53A9012F}" destId="{D3ACE7F1-ABFC-483D-87C7-7B124D473AA5}" srcOrd="0" destOrd="0" presId="urn:microsoft.com/office/officeart/2018/2/layout/IconVerticalSolidList"/>
    <dgm:cxn modelId="{977A3AB9-9D3C-834B-8BCF-6F36A0F0407F}" type="presOf" srcId="{A2C7BD57-3BCA-442D-B224-EF8616FBABB9}" destId="{205919D4-1F36-406C-A45D-034BB10BD207}" srcOrd="0" destOrd="0" presId="urn:microsoft.com/office/officeart/2018/2/layout/IconVerticalSolidList"/>
    <dgm:cxn modelId="{2E4565C4-AA94-4082-9AE7-28B829AC3D06}" srcId="{C97F8308-D97C-404E-BCA3-D108479A0DDB}" destId="{BF02A593-8EDA-4F48-8E37-22F0F9BA7368}" srcOrd="2" destOrd="0" parTransId="{E8A34000-909E-4963-8947-44D7E061BA87}" sibTransId="{0EBBB7C4-6515-4624-850A-DC654ACB758B}"/>
    <dgm:cxn modelId="{F1AB5AD8-9102-42D6-A7AF-C599F011F0AA}" type="presOf" srcId="{C97F8308-D97C-404E-BCA3-D108479A0DDB}" destId="{3D60F0DC-BC64-46B0-BD7A-33112F69A0C5}" srcOrd="0" destOrd="0" presId="urn:microsoft.com/office/officeart/2018/2/layout/IconVerticalSolidList"/>
    <dgm:cxn modelId="{1A6596EA-AC26-4845-A629-242531A5CD91}" type="presOf" srcId="{BF02A593-8EDA-4F48-8E37-22F0F9BA7368}" destId="{C4744419-AEB7-4265-B0E6-4BD90EF992E1}" srcOrd="0" destOrd="0" presId="urn:microsoft.com/office/officeart/2018/2/layout/IconVerticalSolidList"/>
    <dgm:cxn modelId="{03F3CBA4-0B40-F143-A59B-98364ABBC4BE}" type="presParOf" srcId="{3D60F0DC-BC64-46B0-BD7A-33112F69A0C5}" destId="{404F69A6-D8FB-4532-A860-A8A393AF681D}" srcOrd="0" destOrd="0" presId="urn:microsoft.com/office/officeart/2018/2/layout/IconVerticalSolidList"/>
    <dgm:cxn modelId="{B4C7CBF2-35FA-814C-B181-9B70FC489DE3}" type="presParOf" srcId="{404F69A6-D8FB-4532-A860-A8A393AF681D}" destId="{C3E67643-BFB8-479E-A02B-91E63C727EDF}" srcOrd="0" destOrd="0" presId="urn:microsoft.com/office/officeart/2018/2/layout/IconVerticalSolidList"/>
    <dgm:cxn modelId="{FA1D1204-DE2B-8A4D-B995-03D8798F4A3D}" type="presParOf" srcId="{404F69A6-D8FB-4532-A860-A8A393AF681D}" destId="{DBF2534A-41BE-4C8B-B53E-C48403EE7C11}" srcOrd="1" destOrd="0" presId="urn:microsoft.com/office/officeart/2018/2/layout/IconVerticalSolidList"/>
    <dgm:cxn modelId="{1D9D64A5-547D-EF4F-B0FC-2E148D8DBE38}" type="presParOf" srcId="{404F69A6-D8FB-4532-A860-A8A393AF681D}" destId="{EB587CEC-BD2E-4BFE-8FD9-0ECB606D26B5}" srcOrd="2" destOrd="0" presId="urn:microsoft.com/office/officeart/2018/2/layout/IconVerticalSolidList"/>
    <dgm:cxn modelId="{0836C99D-9947-8B43-ABB5-0BEA2600AB28}" type="presParOf" srcId="{404F69A6-D8FB-4532-A860-A8A393AF681D}" destId="{D3ACE7F1-ABFC-483D-87C7-7B124D473AA5}" srcOrd="3" destOrd="0" presId="urn:microsoft.com/office/officeart/2018/2/layout/IconVerticalSolidList"/>
    <dgm:cxn modelId="{7AE1A524-7A80-AD41-9440-36BE28E324D0}" type="presParOf" srcId="{3D60F0DC-BC64-46B0-BD7A-33112F69A0C5}" destId="{AF1264C1-157F-594D-937C-E1BDF73DAABD}" srcOrd="1" destOrd="0" presId="urn:microsoft.com/office/officeart/2018/2/layout/IconVerticalSolidList"/>
    <dgm:cxn modelId="{2B02F00A-0DB3-054B-95B4-272BF45BBE34}" type="presParOf" srcId="{3D60F0DC-BC64-46B0-BD7A-33112F69A0C5}" destId="{0CC31A32-D824-4331-9461-736AD1863313}" srcOrd="2" destOrd="0" presId="urn:microsoft.com/office/officeart/2018/2/layout/IconVerticalSolidList"/>
    <dgm:cxn modelId="{A44BBCB7-FD57-5845-8F22-33A546E1273E}" type="presParOf" srcId="{0CC31A32-D824-4331-9461-736AD1863313}" destId="{27FD691F-F94C-484E-AE22-29EEB9EABCBA}" srcOrd="0" destOrd="0" presId="urn:microsoft.com/office/officeart/2018/2/layout/IconVerticalSolidList"/>
    <dgm:cxn modelId="{52DC0817-7265-DA43-AD39-17FF55688BDC}" type="presParOf" srcId="{0CC31A32-D824-4331-9461-736AD1863313}" destId="{DCCF22C5-A92B-48A6-A549-B8E53997F0FA}" srcOrd="1" destOrd="0" presId="urn:microsoft.com/office/officeart/2018/2/layout/IconVerticalSolidList"/>
    <dgm:cxn modelId="{599E114B-6628-FE43-8E20-827264D837A4}" type="presParOf" srcId="{0CC31A32-D824-4331-9461-736AD1863313}" destId="{D90CDDA5-9076-48A0-B55D-061AC966ED05}" srcOrd="2" destOrd="0" presId="urn:microsoft.com/office/officeart/2018/2/layout/IconVerticalSolidList"/>
    <dgm:cxn modelId="{2B77199A-7093-5842-B88C-248D16AC8F62}" type="presParOf" srcId="{0CC31A32-D824-4331-9461-736AD1863313}" destId="{E0084E40-1672-4A58-A787-C54392C89785}" srcOrd="3" destOrd="0" presId="urn:microsoft.com/office/officeart/2018/2/layout/IconVerticalSolidList"/>
    <dgm:cxn modelId="{104071B3-3CD3-A546-A793-DEF760FB55B5}" type="presParOf" srcId="{3D60F0DC-BC64-46B0-BD7A-33112F69A0C5}" destId="{506EC0C9-110D-4D9C-90A0-95766DEC489C}" srcOrd="3" destOrd="0" presId="urn:microsoft.com/office/officeart/2018/2/layout/IconVerticalSolidList"/>
    <dgm:cxn modelId="{0DF5DD21-C585-C142-932F-C820C332F442}" type="presParOf" srcId="{3D60F0DC-BC64-46B0-BD7A-33112F69A0C5}" destId="{F5CFA9DF-90BD-45CA-A2E7-A2C64B837DD2}" srcOrd="4" destOrd="0" presId="urn:microsoft.com/office/officeart/2018/2/layout/IconVerticalSolidList"/>
    <dgm:cxn modelId="{46A44984-A2BC-E846-8E90-191F5C8ED2BF}" type="presParOf" srcId="{F5CFA9DF-90BD-45CA-A2E7-A2C64B837DD2}" destId="{1795DB22-8778-4564-A11E-DDA5829DA59A}" srcOrd="0" destOrd="0" presId="urn:microsoft.com/office/officeart/2018/2/layout/IconVerticalSolidList"/>
    <dgm:cxn modelId="{40A9B0C0-CBC0-394C-8D65-1C97066BF2FF}" type="presParOf" srcId="{F5CFA9DF-90BD-45CA-A2E7-A2C64B837DD2}" destId="{CF5A8546-0DFF-4BFD-8D7D-88A4C9129B99}" srcOrd="1" destOrd="0" presId="urn:microsoft.com/office/officeart/2018/2/layout/IconVerticalSolidList"/>
    <dgm:cxn modelId="{172002A0-4D2A-AF4F-965C-8A3F0A1B22E6}" type="presParOf" srcId="{F5CFA9DF-90BD-45CA-A2E7-A2C64B837DD2}" destId="{FCA273ED-EF10-4F14-A5FD-1E35B3C6FF22}" srcOrd="2" destOrd="0" presId="urn:microsoft.com/office/officeart/2018/2/layout/IconVerticalSolidList"/>
    <dgm:cxn modelId="{69CEA76E-2A1A-8841-B123-712FAE3549FA}" type="presParOf" srcId="{F5CFA9DF-90BD-45CA-A2E7-A2C64B837DD2}" destId="{C4744419-AEB7-4265-B0E6-4BD90EF992E1}" srcOrd="3" destOrd="0" presId="urn:microsoft.com/office/officeart/2018/2/layout/IconVerticalSolidList"/>
    <dgm:cxn modelId="{4F66DBF6-AE0E-844F-A45C-30BD8A337DC9}" type="presParOf" srcId="{3D60F0DC-BC64-46B0-BD7A-33112F69A0C5}" destId="{98D337D7-83CF-4F62-B4DC-BA2D98263B1F}" srcOrd="5" destOrd="0" presId="urn:microsoft.com/office/officeart/2018/2/layout/IconVerticalSolidList"/>
    <dgm:cxn modelId="{D4A055DD-AF06-514B-9299-8BAE30BB0E39}" type="presParOf" srcId="{3D60F0DC-BC64-46B0-BD7A-33112F69A0C5}" destId="{B12C5F47-FA2E-4195-BE5A-BA097620BB1B}" srcOrd="6" destOrd="0" presId="urn:microsoft.com/office/officeart/2018/2/layout/IconVerticalSolidList"/>
    <dgm:cxn modelId="{9A7C8D93-419F-0443-9A44-CBDD9E3F4A98}" type="presParOf" srcId="{B12C5F47-FA2E-4195-BE5A-BA097620BB1B}" destId="{66C457B3-6878-4117-B5E7-36D7CB730113}" srcOrd="0" destOrd="0" presId="urn:microsoft.com/office/officeart/2018/2/layout/IconVerticalSolidList"/>
    <dgm:cxn modelId="{334FB3A2-4171-5243-9FE6-B0CC97E2514C}" type="presParOf" srcId="{B12C5F47-FA2E-4195-BE5A-BA097620BB1B}" destId="{D0DFDBD9-B948-49C2-BB37-6400E4E5F7F0}" srcOrd="1" destOrd="0" presId="urn:microsoft.com/office/officeart/2018/2/layout/IconVerticalSolidList"/>
    <dgm:cxn modelId="{4F3152E4-E26D-514C-8E47-1A8086A1ECDC}" type="presParOf" srcId="{B12C5F47-FA2E-4195-BE5A-BA097620BB1B}" destId="{0896D864-C918-4373-90BD-E398C8A1D8AD}" srcOrd="2" destOrd="0" presId="urn:microsoft.com/office/officeart/2018/2/layout/IconVerticalSolidList"/>
    <dgm:cxn modelId="{25ECCD77-7640-9F4C-9FA0-6E9239CBDF92}" type="presParOf" srcId="{B12C5F47-FA2E-4195-BE5A-BA097620BB1B}" destId="{CD2D401D-DA23-478D-86DF-80012E1156DE}" srcOrd="3" destOrd="0" presId="urn:microsoft.com/office/officeart/2018/2/layout/IconVerticalSolidList"/>
    <dgm:cxn modelId="{1DFA90B4-5800-6A4A-B6DB-2C12812569BB}" type="presParOf" srcId="{3D60F0DC-BC64-46B0-BD7A-33112F69A0C5}" destId="{B012EE4B-3438-4304-BD0F-99FAF4E8EF01}" srcOrd="7" destOrd="0" presId="urn:microsoft.com/office/officeart/2018/2/layout/IconVerticalSolidList"/>
    <dgm:cxn modelId="{FB48F2AB-7FB7-0549-868B-BDEE6815D56D}" type="presParOf" srcId="{3D60F0DC-BC64-46B0-BD7A-33112F69A0C5}" destId="{9C625EE1-E497-455B-BC53-68E904635300}" srcOrd="8" destOrd="0" presId="urn:microsoft.com/office/officeart/2018/2/layout/IconVerticalSolidList"/>
    <dgm:cxn modelId="{FDF1AA5D-F310-5846-9976-D79299AC6EE6}" type="presParOf" srcId="{9C625EE1-E497-455B-BC53-68E904635300}" destId="{E364D21C-7482-42FC-BBD1-EA9764F1DC0F}" srcOrd="0" destOrd="0" presId="urn:microsoft.com/office/officeart/2018/2/layout/IconVerticalSolidList"/>
    <dgm:cxn modelId="{8A9D52E4-AB89-5548-BB70-EA5A920EFC89}" type="presParOf" srcId="{9C625EE1-E497-455B-BC53-68E904635300}" destId="{6DBC3A51-A6A5-4BE5-9C75-C92B959866F4}" srcOrd="1" destOrd="0" presId="urn:microsoft.com/office/officeart/2018/2/layout/IconVerticalSolidList"/>
    <dgm:cxn modelId="{384969DE-7208-6B4D-93B2-72EC6E3054DE}" type="presParOf" srcId="{9C625EE1-E497-455B-BC53-68E904635300}" destId="{EE413054-9BD9-4F2B-A322-BFB748419DFA}" srcOrd="2" destOrd="0" presId="urn:microsoft.com/office/officeart/2018/2/layout/IconVerticalSolidList"/>
    <dgm:cxn modelId="{E72030AF-D6BA-8B42-A5F4-B0ABB5AF7D50}" type="presParOf" srcId="{9C625EE1-E497-455B-BC53-68E904635300}" destId="{205919D4-1F36-406C-A45D-034BB10BD2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67643-BFB8-479E-A02B-91E63C727EDF}">
      <dsp:nvSpPr>
        <dsp:cNvPr id="0" name=""/>
        <dsp:cNvSpPr/>
      </dsp:nvSpPr>
      <dsp:spPr>
        <a:xfrm>
          <a:off x="0" y="3077"/>
          <a:ext cx="9922374" cy="6556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2534A-41BE-4C8B-B53E-C48403EE7C11}">
      <dsp:nvSpPr>
        <dsp:cNvPr id="0" name=""/>
        <dsp:cNvSpPr/>
      </dsp:nvSpPr>
      <dsp:spPr>
        <a:xfrm>
          <a:off x="198319" y="150588"/>
          <a:ext cx="360580" cy="3605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CE7F1-ABFC-483D-87C7-7B124D473AA5}">
      <dsp:nvSpPr>
        <dsp:cNvPr id="0" name=""/>
        <dsp:cNvSpPr/>
      </dsp:nvSpPr>
      <dsp:spPr>
        <a:xfrm>
          <a:off x="757219" y="3077"/>
          <a:ext cx="9165154" cy="655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85" tIns="69385" rIns="69385" bIns="693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Tesla,  Apple, Samsung, Facebook, Amazon, Intel, Siemens</a:t>
          </a:r>
        </a:p>
      </dsp:txBody>
      <dsp:txXfrm>
        <a:off x="757219" y="3077"/>
        <a:ext cx="9165154" cy="655601"/>
      </dsp:txXfrm>
    </dsp:sp>
    <dsp:sp modelId="{27FD691F-F94C-484E-AE22-29EEB9EABCBA}">
      <dsp:nvSpPr>
        <dsp:cNvPr id="0" name=""/>
        <dsp:cNvSpPr/>
      </dsp:nvSpPr>
      <dsp:spPr>
        <a:xfrm>
          <a:off x="0" y="822580"/>
          <a:ext cx="9922374" cy="6556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F22C5-A92B-48A6-A549-B8E53997F0FA}">
      <dsp:nvSpPr>
        <dsp:cNvPr id="0" name=""/>
        <dsp:cNvSpPr/>
      </dsp:nvSpPr>
      <dsp:spPr>
        <a:xfrm>
          <a:off x="198319" y="970090"/>
          <a:ext cx="360580" cy="3605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084E40-1672-4A58-A787-C54392C89785}">
      <dsp:nvSpPr>
        <dsp:cNvPr id="0" name=""/>
        <dsp:cNvSpPr/>
      </dsp:nvSpPr>
      <dsp:spPr>
        <a:xfrm>
          <a:off x="757219" y="822580"/>
          <a:ext cx="9165154" cy="655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85" tIns="69385" rIns="69385" bIns="693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Consumer Electronics  - Smart phones, laptops, semiconductors</a:t>
          </a:r>
        </a:p>
      </dsp:txBody>
      <dsp:txXfrm>
        <a:off x="757219" y="822580"/>
        <a:ext cx="9165154" cy="655601"/>
      </dsp:txXfrm>
    </dsp:sp>
    <dsp:sp modelId="{1795DB22-8778-4564-A11E-DDA5829DA59A}">
      <dsp:nvSpPr>
        <dsp:cNvPr id="0" name=""/>
        <dsp:cNvSpPr/>
      </dsp:nvSpPr>
      <dsp:spPr>
        <a:xfrm>
          <a:off x="0" y="1642082"/>
          <a:ext cx="9922374" cy="6556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5A8546-0DFF-4BFD-8D7D-88A4C9129B99}">
      <dsp:nvSpPr>
        <dsp:cNvPr id="0" name=""/>
        <dsp:cNvSpPr/>
      </dsp:nvSpPr>
      <dsp:spPr>
        <a:xfrm>
          <a:off x="198319" y="1789592"/>
          <a:ext cx="360580" cy="3605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744419-AEB7-4265-B0E6-4BD90EF992E1}">
      <dsp:nvSpPr>
        <dsp:cNvPr id="0" name=""/>
        <dsp:cNvSpPr/>
      </dsp:nvSpPr>
      <dsp:spPr>
        <a:xfrm>
          <a:off x="757219" y="1642082"/>
          <a:ext cx="9165154" cy="655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85" tIns="69385" rIns="69385" bIns="693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Automotive Industries - Electric Vehicles, electronic components, batteries</a:t>
          </a:r>
        </a:p>
      </dsp:txBody>
      <dsp:txXfrm>
        <a:off x="757219" y="1642082"/>
        <a:ext cx="9165154" cy="655601"/>
      </dsp:txXfrm>
    </dsp:sp>
    <dsp:sp modelId="{66C457B3-6878-4117-B5E7-36D7CB730113}">
      <dsp:nvSpPr>
        <dsp:cNvPr id="0" name=""/>
        <dsp:cNvSpPr/>
      </dsp:nvSpPr>
      <dsp:spPr>
        <a:xfrm>
          <a:off x="0" y="2461584"/>
          <a:ext cx="9922374" cy="6556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FDBD9-B948-49C2-BB37-6400E4E5F7F0}">
      <dsp:nvSpPr>
        <dsp:cNvPr id="0" name=""/>
        <dsp:cNvSpPr/>
      </dsp:nvSpPr>
      <dsp:spPr>
        <a:xfrm>
          <a:off x="198319" y="2609094"/>
          <a:ext cx="360580" cy="3605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2D401D-DA23-478D-86DF-80012E1156DE}">
      <dsp:nvSpPr>
        <dsp:cNvPr id="0" name=""/>
        <dsp:cNvSpPr/>
      </dsp:nvSpPr>
      <dsp:spPr>
        <a:xfrm>
          <a:off x="757219" y="2461584"/>
          <a:ext cx="9165154" cy="655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85" tIns="69385" rIns="69385" bIns="693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Renewable Energy - Solar and Wind, semiconductors, electronic components</a:t>
          </a:r>
        </a:p>
      </dsp:txBody>
      <dsp:txXfrm>
        <a:off x="757219" y="2461584"/>
        <a:ext cx="9165154" cy="655601"/>
      </dsp:txXfrm>
    </dsp:sp>
    <dsp:sp modelId="{E364D21C-7482-42FC-BBD1-EA9764F1DC0F}">
      <dsp:nvSpPr>
        <dsp:cNvPr id="0" name=""/>
        <dsp:cNvSpPr/>
      </dsp:nvSpPr>
      <dsp:spPr>
        <a:xfrm>
          <a:off x="0" y="3281086"/>
          <a:ext cx="9922374" cy="6556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C3A51-A6A5-4BE5-9C75-C92B959866F4}">
      <dsp:nvSpPr>
        <dsp:cNvPr id="0" name=""/>
        <dsp:cNvSpPr/>
      </dsp:nvSpPr>
      <dsp:spPr>
        <a:xfrm>
          <a:off x="198319" y="3428596"/>
          <a:ext cx="360580" cy="3605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919D4-1F36-406C-A45D-034BB10BD207}">
      <dsp:nvSpPr>
        <dsp:cNvPr id="0" name=""/>
        <dsp:cNvSpPr/>
      </dsp:nvSpPr>
      <dsp:spPr>
        <a:xfrm>
          <a:off x="757219" y="3281086"/>
          <a:ext cx="9165154" cy="655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85" tIns="69385" rIns="69385" bIns="693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Telecommunications - 5G networks, future 6G??, electronic components</a:t>
          </a:r>
        </a:p>
      </dsp:txBody>
      <dsp:txXfrm>
        <a:off x="757219" y="3281086"/>
        <a:ext cx="9165154" cy="655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9882A-F55A-0F43-A42A-A9949255B78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AB7A6-AAEB-4349-BC56-B5CC2E38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4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AB7A6-AAEB-4349-BC56-B5CC2E38AB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94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AB7A6-AAEB-4349-BC56-B5CC2E38AB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AB7A6-AAEB-4349-BC56-B5CC2E38AB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88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Major Electrical Equipment were the 5kV Switchgear, 10 Pad-Mounted Transformers, three distribution switchboards, and five motor control centers.</a:t>
            </a:r>
            <a:br>
              <a:rPr lang="en-US" dirty="0"/>
            </a:br>
            <a:r>
              <a:rPr lang="en-US" dirty="0"/>
              <a:t>2. The Generator was bid as a separate bid package </a:t>
            </a:r>
          </a:p>
          <a:p>
            <a:r>
              <a:rPr lang="en-US" dirty="0"/>
              <a:t>3. By Pre-purchasing, The city was able to limit the risk of construction delays due to electrical lead times</a:t>
            </a:r>
          </a:p>
          <a:p>
            <a:r>
              <a:rPr lang="en-US" dirty="0"/>
              <a:t>4. Equipment will be stored until the electrical buildings are constructed.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AB7A6-AAEB-4349-BC56-B5CC2E38AB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73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AB7A6-AAEB-4349-BC56-B5CC2E38AB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1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10642A-18AD-F2E1-494F-A44FD5844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14229" b="20739"/>
          <a:stretch/>
        </p:blipFill>
        <p:spPr>
          <a:xfrm>
            <a:off x="0" y="-1"/>
            <a:ext cx="12196051" cy="5948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979510"/>
            <a:ext cx="8689976" cy="13715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AB919C5-8263-78FC-591D-9B489E6849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9" name="Picture 8" descr="A logo for a water system&#10;&#10;Description automatically generated">
            <a:extLst>
              <a:ext uri="{FF2B5EF4-FFF2-40B4-BE49-F238E27FC236}">
                <a16:creationId xmlns:a16="http://schemas.microsoft.com/office/drawing/2014/main" id="{9040B6FE-A9B3-768B-6EC9-000C1C1A8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23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EE641A-616A-D040-6977-311373B69F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11" name="Picture 10" descr="A logo for a water system&#10;&#10;Description automatically generated">
            <a:extLst>
              <a:ext uri="{FF2B5EF4-FFF2-40B4-BE49-F238E27FC236}">
                <a16:creationId xmlns:a16="http://schemas.microsoft.com/office/drawing/2014/main" id="{3A6C8B0E-9AE4-F353-916F-B6434EDD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87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74C5D5F-D907-14B1-EA57-1CF4A3D32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10" name="Picture 9" descr="A logo for a water system&#10;&#10;Description automatically generated">
            <a:extLst>
              <a:ext uri="{FF2B5EF4-FFF2-40B4-BE49-F238E27FC236}">
                <a16:creationId xmlns:a16="http://schemas.microsoft.com/office/drawing/2014/main" id="{139545AE-8D52-AED3-E0FA-6EB857F93D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8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AFD65A9-05D4-0115-C88D-877131C0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10" name="Picture 9" descr="A logo for a water system&#10;&#10;Description automatically generated">
            <a:extLst>
              <a:ext uri="{FF2B5EF4-FFF2-40B4-BE49-F238E27FC236}">
                <a16:creationId xmlns:a16="http://schemas.microsoft.com/office/drawing/2014/main" id="{24EDA8D7-E924-AD45-8105-201C09D04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84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3A91A23-7923-B870-92C0-1FDA87B963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10" name="Picture 9" descr="A logo for a water system&#10;&#10;Description automatically generated">
            <a:extLst>
              <a:ext uri="{FF2B5EF4-FFF2-40B4-BE49-F238E27FC236}">
                <a16:creationId xmlns:a16="http://schemas.microsoft.com/office/drawing/2014/main" id="{164E5EBB-1CDC-6BD7-00AF-811D1D704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80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A5FC726-8C4E-7A43-279B-849B53973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14" name="Picture 13" descr="A logo for a water system&#10;&#10;Description automatically generated">
            <a:extLst>
              <a:ext uri="{FF2B5EF4-FFF2-40B4-BE49-F238E27FC236}">
                <a16:creationId xmlns:a16="http://schemas.microsoft.com/office/drawing/2014/main" id="{1B671735-776A-D398-A210-E68BDCEF6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4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E1CE109-B1D8-088B-031F-0C773C7FD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8" name="Picture 7" descr="A logo for a water system&#10;&#10;Description automatically generated">
            <a:extLst>
              <a:ext uri="{FF2B5EF4-FFF2-40B4-BE49-F238E27FC236}">
                <a16:creationId xmlns:a16="http://schemas.microsoft.com/office/drawing/2014/main" id="{989A4B12-294B-A86D-1A76-9C555C836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7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C2013-AE7B-7E4A-CA5F-27E40122F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059366"/>
            <a:ext cx="10364452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6BE8D9-27AF-336D-E890-739C4A87F5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4" name="Picture 3" descr="A logo for a water system&#10;&#10;Description automatically generated">
            <a:extLst>
              <a:ext uri="{FF2B5EF4-FFF2-40B4-BE49-F238E27FC236}">
                <a16:creationId xmlns:a16="http://schemas.microsoft.com/office/drawing/2014/main" id="{56EBD255-4084-F262-0560-748A235A8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1E84F1E-D783-16AF-F8C4-F1818458D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12" name="Picture 11" descr="A logo for a water system&#10;&#10;Description automatically generated">
            <a:extLst>
              <a:ext uri="{FF2B5EF4-FFF2-40B4-BE49-F238E27FC236}">
                <a16:creationId xmlns:a16="http://schemas.microsoft.com/office/drawing/2014/main" id="{AF27AC9F-9637-39D5-67F8-39A024B6C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7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6741A44-E839-71FC-8C29-F8D9E5A4D4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8" name="Picture 7" descr="A logo for a water system&#10;&#10;Description automatically generated">
            <a:extLst>
              <a:ext uri="{FF2B5EF4-FFF2-40B4-BE49-F238E27FC236}">
                <a16:creationId xmlns:a16="http://schemas.microsoft.com/office/drawing/2014/main" id="{28E2F2D1-A691-F441-4B8D-D6A78716B0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2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098AC5F-ACF1-8C57-48F4-8A0107EE3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10" name="Picture 9" descr="A logo for a water system&#10;&#10;Description automatically generated">
            <a:extLst>
              <a:ext uri="{FF2B5EF4-FFF2-40B4-BE49-F238E27FC236}">
                <a16:creationId xmlns:a16="http://schemas.microsoft.com/office/drawing/2014/main" id="{575712B4-CE6D-528F-DCA3-4E0DCFBADB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4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FD9132E-F77B-1B27-39E8-75E7D7A0C2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729" y="6318964"/>
            <a:ext cx="2026989" cy="260057"/>
          </a:xfrm>
          <a:prstGeom prst="rect">
            <a:avLst/>
          </a:prstGeom>
        </p:spPr>
      </p:pic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BB5BB9C3-302D-4BE6-8A23-328B6B87CF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355" y="6067646"/>
            <a:ext cx="1178968" cy="6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3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461F72A-6428-1CDC-4696-3BE8ED03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8" name="Picture 7" descr="A logo for a water system&#10;&#10;Description automatically generated">
            <a:extLst>
              <a:ext uri="{FF2B5EF4-FFF2-40B4-BE49-F238E27FC236}">
                <a16:creationId xmlns:a16="http://schemas.microsoft.com/office/drawing/2014/main" id="{54F8E4DE-8EDA-9CE7-6FE5-07EBC4D1B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73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202047C-1796-B078-DCC9-A9841FF979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11" name="Picture 10" descr="A logo for a water system&#10;&#10;Description automatically generated">
            <a:extLst>
              <a:ext uri="{FF2B5EF4-FFF2-40B4-BE49-F238E27FC236}">
                <a16:creationId xmlns:a16="http://schemas.microsoft.com/office/drawing/2014/main" id="{0F38990E-1685-1CD0-AB05-E10B79968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4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92067E9F-B3D9-40B8-A6C9-D9C8B96E1E03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/>
          <a:lstStyle/>
          <a:p>
            <a:fld id="{560EB2BC-1A52-4498-BA5B-8A83F77FDDB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5C9B80-E4F8-9CDE-6019-B4690DC66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1014" y="6457966"/>
            <a:ext cx="2057400" cy="266106"/>
          </a:xfrm>
          <a:prstGeom prst="rect">
            <a:avLst/>
          </a:prstGeom>
        </p:spPr>
      </p:pic>
      <p:pic>
        <p:nvPicPr>
          <p:cNvPr id="11" name="Picture 10" descr="A logo for a water system&#10;&#10;Description automatically generated">
            <a:extLst>
              <a:ext uri="{FF2B5EF4-FFF2-40B4-BE49-F238E27FC236}">
                <a16:creationId xmlns:a16="http://schemas.microsoft.com/office/drawing/2014/main" id="{A333C726-1695-71F0-388C-4D8B169C3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21291" r="26801" b="33104"/>
          <a:stretch/>
        </p:blipFill>
        <p:spPr>
          <a:xfrm>
            <a:off x="10654601" y="5953649"/>
            <a:ext cx="1467060" cy="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0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582B72-FC55-2D59-3E4A-848199AA3E86}"/>
              </a:ext>
            </a:extLst>
          </p:cNvPr>
          <p:cNvSpPr/>
          <p:nvPr/>
        </p:nvSpPr>
        <p:spPr>
          <a:xfrm>
            <a:off x="0" y="0"/>
            <a:ext cx="121920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342900"/>
            <a:ext cx="10364451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059366"/>
            <a:ext cx="10364452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0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Courier New" panose="02070309020205020404" pitchFamily="49" charset="0"/>
        <a:buChar char="o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Courier New" panose="02070309020205020404" pitchFamily="49" charset="0"/>
        <a:buChar char="o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4B7482-CB62-3D8F-B446-496C1C1CA26F}"/>
              </a:ext>
            </a:extLst>
          </p:cNvPr>
          <p:cNvSpPr/>
          <p:nvPr/>
        </p:nvSpPr>
        <p:spPr>
          <a:xfrm>
            <a:off x="1595307" y="1493240"/>
            <a:ext cx="9001387" cy="3506599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  <a:effectLst>
            <a:softEdge rad="22824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27F32-4376-41AD-5E39-AFDD39997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71610"/>
            <a:ext cx="8689976" cy="2509213"/>
          </a:xfrm>
        </p:spPr>
        <p:txBody>
          <a:bodyPr/>
          <a:lstStyle/>
          <a:p>
            <a:r>
              <a:rPr lang="en-US" cap="none" dirty="0">
                <a:solidFill>
                  <a:schemeClr val="accent6"/>
                </a:solidFill>
              </a:rPr>
              <a:t>Wired For Delay: Navigating Electrical Lead Time Hurdles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4F57C3-F296-504F-6B6E-5598C8641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794951"/>
            <a:ext cx="8689976" cy="137159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Presented by: </a:t>
            </a:r>
          </a:p>
          <a:p>
            <a:r>
              <a:rPr lang="en-US" b="1" dirty="0">
                <a:solidFill>
                  <a:schemeClr val="accent6"/>
                </a:solidFill>
              </a:rPr>
              <a:t>Marisa Palmer, P.E., </a:t>
            </a:r>
            <a:r>
              <a:rPr lang="en-US" b="1" dirty="0" err="1">
                <a:solidFill>
                  <a:schemeClr val="accent6"/>
                </a:solidFill>
              </a:rPr>
              <a:t>PMP</a:t>
            </a:r>
            <a:r>
              <a:rPr lang="en-US" dirty="0">
                <a:solidFill>
                  <a:schemeClr val="accent6"/>
                </a:solidFill>
              </a:rPr>
              <a:t>, Director – Plants &amp; Major Projects, SAWS</a:t>
            </a:r>
          </a:p>
          <a:p>
            <a:r>
              <a:rPr lang="en-US" b="1" dirty="0">
                <a:solidFill>
                  <a:schemeClr val="accent6"/>
                </a:solidFill>
              </a:rPr>
              <a:t>Daniel Ghobrial, P.E.</a:t>
            </a:r>
            <a:r>
              <a:rPr lang="en-US" dirty="0">
                <a:solidFill>
                  <a:schemeClr val="accent6"/>
                </a:solidFill>
              </a:rPr>
              <a:t>, Project Manager, Gupta &amp; Associates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69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242062-A426-A033-1741-DC231425DF34}"/>
              </a:ext>
            </a:extLst>
          </p:cNvPr>
          <p:cNvSpPr/>
          <p:nvPr/>
        </p:nvSpPr>
        <p:spPr>
          <a:xfrm>
            <a:off x="638568" y="1821243"/>
            <a:ext cx="4522880" cy="4132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accent3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400E7-9513-F119-6D1F-078756C3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81" y="410913"/>
            <a:ext cx="10364451" cy="9144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Case Study #2 – SAWS Steven M. Clouse  Vista Gear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AFA49D-16F6-1975-EBB6-CE3A8DE64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032" y="1934682"/>
            <a:ext cx="4423846" cy="4050482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/>
              <a:t>Goal for project to install and provide operational blowers by December 2026 (firm date) </a:t>
            </a:r>
          </a:p>
          <a:p>
            <a:r>
              <a:rPr lang="en-US" sz="2000" dirty="0"/>
              <a:t>Vista Gear was critical to allow for start up and commissioning of Blowers to meet firm date</a:t>
            </a:r>
          </a:p>
          <a:p>
            <a:r>
              <a:rPr lang="en-US" sz="2000" dirty="0"/>
              <a:t>Vista Gear had a long lead time and critical equipment </a:t>
            </a:r>
          </a:p>
          <a:p>
            <a:r>
              <a:rPr lang="en-US" sz="2000" dirty="0"/>
              <a:t>SAWS opted to pre-purchase the equipment</a:t>
            </a:r>
          </a:p>
          <a:p>
            <a:r>
              <a:rPr lang="en-US" sz="2000" dirty="0"/>
              <a:t>Used pre-procurement for Medio  documents as a starting point</a:t>
            </a:r>
          </a:p>
          <a:p>
            <a:r>
              <a:rPr lang="en-US" sz="2000" dirty="0"/>
              <a:t>Sole Source the equipment – approval, risks, and outreach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44B89-D6A9-EFD7-2A82-AD9E252D2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" b="1827"/>
          <a:stretch/>
        </p:blipFill>
        <p:spPr>
          <a:xfrm>
            <a:off x="5441056" y="1828800"/>
            <a:ext cx="3136392" cy="2064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6140C0-2022-9920-0B16-772E8CDA9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" b="3951"/>
          <a:stretch/>
        </p:blipFill>
        <p:spPr>
          <a:xfrm>
            <a:off x="8743477" y="1836358"/>
            <a:ext cx="3136392" cy="2047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A42793-6A96-5988-1420-0ED666EF7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6870" b="6870"/>
          <a:stretch/>
        </p:blipFill>
        <p:spPr>
          <a:xfrm>
            <a:off x="8834162" y="4005223"/>
            <a:ext cx="3093342" cy="2040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18A532-05CC-22B1-00FB-C149880407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8" r="1435"/>
          <a:stretch/>
        </p:blipFill>
        <p:spPr>
          <a:xfrm>
            <a:off x="5410829" y="4136837"/>
            <a:ext cx="3347763" cy="15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17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D1C3C53-2851-F6ED-0BF7-8FE6EC22F5D9}"/>
              </a:ext>
            </a:extLst>
          </p:cNvPr>
          <p:cNvSpPr/>
          <p:nvPr/>
        </p:nvSpPr>
        <p:spPr>
          <a:xfrm>
            <a:off x="6157520" y="1743968"/>
            <a:ext cx="5397172" cy="42703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E5F739-7A1B-2DCE-CAC1-C10EE7C0C6CC}"/>
              </a:ext>
            </a:extLst>
          </p:cNvPr>
          <p:cNvSpPr/>
          <p:nvPr/>
        </p:nvSpPr>
        <p:spPr>
          <a:xfrm>
            <a:off x="489258" y="1743968"/>
            <a:ext cx="5394547" cy="42712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accent3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96184-5017-1AA5-7D19-77C49EF8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#3 - Pflugerville WCRWWTF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DDD9D8-8FEE-B414-9FC1-1EFDE7FEA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87" y="1756670"/>
            <a:ext cx="5181600" cy="4351338"/>
          </a:xfrm>
        </p:spPr>
        <p:txBody>
          <a:bodyPr/>
          <a:lstStyle/>
          <a:p>
            <a:r>
              <a:rPr lang="en-US" dirty="0"/>
              <a:t>Pre-purchased Major Electrical Distribution Equipment.</a:t>
            </a:r>
          </a:p>
          <a:p>
            <a:r>
              <a:rPr lang="en-US" dirty="0"/>
              <a:t>Bid as a CSP, evaluated based on cost and schedule.</a:t>
            </a:r>
          </a:p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CE92B61-6DF8-C4A5-D989-36AF95404455}"/>
              </a:ext>
            </a:extLst>
          </p:cNvPr>
          <p:cNvSpPr txBox="1">
            <a:spLocks/>
          </p:cNvSpPr>
          <p:nvPr/>
        </p:nvSpPr>
        <p:spPr>
          <a:xfrm>
            <a:off x="6273644" y="1756670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Courier New" panose="02070309020205020404" pitchFamily="49" charset="0"/>
              <a:buChar char="o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 Electrical Supplier’s submitted bids based on the same manufacturer which had the shortest lead time.</a:t>
            </a:r>
          </a:p>
          <a:p>
            <a:r>
              <a:rPr lang="en-US" dirty="0"/>
              <a:t>Current Status: Substantially complete. 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F18CD-04E5-BF77-860C-244048AEA1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863" y="3437595"/>
            <a:ext cx="3970112" cy="250296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C854ED5-D297-4E39-5C0D-A37CA3E1A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3458085"/>
            <a:ext cx="3614824" cy="24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483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62D0-EA0E-D2D2-6E56-1E72FAD38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#4 – NTMWD South Mesquite Headworks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EEE65A-D513-0AAF-1EDD-075E3988B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CMAR</a:t>
            </a:r>
            <a:r>
              <a:rPr lang="en-US" dirty="0"/>
              <a:t> identified bid packages – decided on three packages based on overall budget and cost</a:t>
            </a:r>
          </a:p>
          <a:p>
            <a:r>
              <a:rPr lang="en-US" dirty="0"/>
              <a:t>Identified electrical equipment for various phases and compared it to construction timeline</a:t>
            </a:r>
          </a:p>
          <a:p>
            <a:r>
              <a:rPr lang="en-US" dirty="0"/>
              <a:t>Pre-purchased the following equipment:</a:t>
            </a:r>
          </a:p>
          <a:p>
            <a:pPr marL="461963" indent="0">
              <a:buNone/>
            </a:pPr>
            <a:r>
              <a:rPr lang="en-US" dirty="0"/>
              <a:t>- Four 5 MVA substation Transformer</a:t>
            </a:r>
          </a:p>
          <a:p>
            <a:pPr marL="461963" indent="0">
              <a:buNone/>
            </a:pPr>
            <a:r>
              <a:rPr lang="en-US" dirty="0"/>
              <a:t>- 4160V Switchgear for power distribution</a:t>
            </a:r>
          </a:p>
          <a:p>
            <a:pPr marL="461963" indent="0">
              <a:buNone/>
            </a:pPr>
            <a:r>
              <a:rPr lang="en-US" dirty="0"/>
              <a:t>- Generators and associated switchgear</a:t>
            </a:r>
          </a:p>
          <a:p>
            <a:pPr marL="461963" indent="0">
              <a:buNone/>
            </a:pPr>
            <a:r>
              <a:rPr lang="en-US" dirty="0"/>
              <a:t>- Pad mounted transformers various sizes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C649D-458A-326F-9799-E4FD89672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468" y="3040758"/>
            <a:ext cx="5431803" cy="290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0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CFE5D-EC73-2541-9D4C-171E73BADF37}"/>
              </a:ext>
            </a:extLst>
          </p:cNvPr>
          <p:cNvSpPr txBox="1">
            <a:spLocks/>
          </p:cNvSpPr>
          <p:nvPr/>
        </p:nvSpPr>
        <p:spPr>
          <a:xfrm>
            <a:off x="152136" y="2262880"/>
            <a:ext cx="3354461" cy="2283953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dirty="0"/>
              <a:t>Takeaways/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690D6-32B5-D0D1-36D0-CD4C3076539D}"/>
              </a:ext>
            </a:extLst>
          </p:cNvPr>
          <p:cNvSpPr txBox="1">
            <a:spLocks/>
          </p:cNvSpPr>
          <p:nvPr/>
        </p:nvSpPr>
        <p:spPr>
          <a:xfrm>
            <a:off x="3926048" y="917771"/>
            <a:ext cx="7684315" cy="48454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Courier New" panose="02070309020205020404" pitchFamily="49" charset="0"/>
              <a:buChar char="o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bg1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Adjust construction schedule to accommodate longer lead times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Pre-purchase equipment ahead of advertising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Pre-purchase shop drawings to “get in line” earlier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Consider alternative engineered solutions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Switchboards vs MCCs vs panelboard?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Can we eliminate “certain” vendors?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Can we use OEMs instead of the main 5 or 6 electrical gear vendors?</a:t>
            </a:r>
          </a:p>
          <a:p>
            <a:pPr lvl="0">
              <a:buClr>
                <a:schemeClr val="bg1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Consider alternate delivery methods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907CF6-0A84-C433-4E35-EA83134E9DD3}"/>
              </a:ext>
            </a:extLst>
          </p:cNvPr>
          <p:cNvCxnSpPr>
            <a:cxnSpLocks/>
          </p:cNvCxnSpPr>
          <p:nvPr/>
        </p:nvCxnSpPr>
        <p:spPr>
          <a:xfrm>
            <a:off x="3736890" y="1977081"/>
            <a:ext cx="0" cy="2903838"/>
          </a:xfrm>
          <a:prstGeom prst="line">
            <a:avLst/>
          </a:prstGeom>
          <a:ln w="28575">
            <a:solidFill>
              <a:srgbClr val="5FBB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06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42BA-D4CB-A214-C478-A5325F38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What Do we do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E188C-3F51-D725-D38D-887243459B6E}"/>
              </a:ext>
            </a:extLst>
          </p:cNvPr>
          <p:cNvSpPr txBox="1">
            <a:spLocks/>
          </p:cNvSpPr>
          <p:nvPr/>
        </p:nvSpPr>
        <p:spPr>
          <a:xfrm>
            <a:off x="913775" y="2196790"/>
            <a:ext cx="8932752" cy="30067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Courier New" panose="02070309020205020404" pitchFamily="49" charset="0"/>
              <a:buChar char="o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3200" dirty="0"/>
              <a:t>- You have options and each has its benefits</a:t>
            </a:r>
          </a:p>
          <a:p>
            <a:pPr>
              <a:buClr>
                <a:schemeClr val="bg1"/>
              </a:buClr>
            </a:pPr>
            <a:r>
              <a:rPr lang="en-US" sz="3200" dirty="0"/>
              <a:t>- Do what works best for you and your clients</a:t>
            </a:r>
          </a:p>
          <a:p>
            <a:pPr>
              <a:buClr>
                <a:schemeClr val="bg1"/>
              </a:buClr>
            </a:pPr>
            <a:r>
              <a:rPr lang="en-US" sz="3200" dirty="0"/>
              <a:t>- Coordinate early to decide what is needed</a:t>
            </a:r>
          </a:p>
          <a:p>
            <a:pPr>
              <a:buClr>
                <a:schemeClr val="bg1"/>
              </a:buClr>
            </a:pPr>
            <a:r>
              <a:rPr lang="en-US" sz="3200" dirty="0"/>
              <a:t>- There is a learning curve</a:t>
            </a:r>
          </a:p>
        </p:txBody>
      </p:sp>
    </p:spTree>
    <p:extLst>
      <p:ext uri="{BB962C8B-B14F-4D97-AF65-F5344CB8AC3E}">
        <p14:creationId xmlns:p14="http://schemas.microsoft.com/office/powerpoint/2010/main" val="3545521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E850-F6AD-9C91-0507-E1C9599FB1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3775" y="342900"/>
            <a:ext cx="10364451" cy="914400"/>
          </a:xfrm>
        </p:spPr>
        <p:txBody>
          <a:bodyPr/>
          <a:lstStyle/>
          <a:p>
            <a:r>
              <a:rPr lang="en-US" dirty="0"/>
              <a:t>Q&amp;A</a:t>
            </a:r>
          </a:p>
        </p:txBody>
      </p:sp>
      <p:pic>
        <p:nvPicPr>
          <p:cNvPr id="4" name="Picture 3" descr="A water treatment plant with a blue sky&#10;&#10;Description automatically generated">
            <a:extLst>
              <a:ext uri="{FF2B5EF4-FFF2-40B4-BE49-F238E27FC236}">
                <a16:creationId xmlns:a16="http://schemas.microsoft.com/office/drawing/2014/main" id="{8B2AE1B6-A124-A5C1-7EDE-24173A1BE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97" b="20102"/>
          <a:stretch/>
        </p:blipFill>
        <p:spPr>
          <a:xfrm>
            <a:off x="0" y="1265853"/>
            <a:ext cx="121920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84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542BA-D4CB-A214-C478-A5325F38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How did we get here</a:t>
            </a:r>
          </a:p>
        </p:txBody>
      </p:sp>
      <p:sp>
        <p:nvSpPr>
          <p:cNvPr id="4" name="Rectangle 3" descr="Snowflake">
            <a:extLst>
              <a:ext uri="{FF2B5EF4-FFF2-40B4-BE49-F238E27FC236}">
                <a16:creationId xmlns:a16="http://schemas.microsoft.com/office/drawing/2014/main" id="{8D6A1470-6517-46D1-38DE-0DCFB02D89A3}"/>
              </a:ext>
            </a:extLst>
          </p:cNvPr>
          <p:cNvSpPr/>
          <p:nvPr/>
        </p:nvSpPr>
        <p:spPr>
          <a:xfrm>
            <a:off x="922652" y="2192229"/>
            <a:ext cx="800296" cy="800296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E27100E-77F8-FF63-A778-BBDD5D688932}"/>
              </a:ext>
            </a:extLst>
          </p:cNvPr>
          <p:cNvSpPr/>
          <p:nvPr/>
        </p:nvSpPr>
        <p:spPr>
          <a:xfrm>
            <a:off x="922652" y="3104883"/>
            <a:ext cx="2286562" cy="589504"/>
          </a:xfrm>
          <a:custGeom>
            <a:avLst/>
            <a:gdLst>
              <a:gd name="connsiteX0" fmla="*/ 0 w 2286562"/>
              <a:gd name="connsiteY0" fmla="*/ 0 h 589504"/>
              <a:gd name="connsiteX1" fmla="*/ 2286562 w 2286562"/>
              <a:gd name="connsiteY1" fmla="*/ 0 h 589504"/>
              <a:gd name="connsiteX2" fmla="*/ 2286562 w 2286562"/>
              <a:gd name="connsiteY2" fmla="*/ 589504 h 589504"/>
              <a:gd name="connsiteX3" fmla="*/ 0 w 2286562"/>
              <a:gd name="connsiteY3" fmla="*/ 589504 h 589504"/>
              <a:gd name="connsiteX4" fmla="*/ 0 w 2286562"/>
              <a:gd name="connsiteY4" fmla="*/ 0 h 58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562" h="589504">
                <a:moveTo>
                  <a:pt x="0" y="0"/>
                </a:moveTo>
                <a:lnTo>
                  <a:pt x="2286562" y="0"/>
                </a:lnTo>
                <a:lnTo>
                  <a:pt x="2286562" y="589504"/>
                </a:lnTo>
                <a:lnTo>
                  <a:pt x="0" y="589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000" kern="1200" baseline="0" dirty="0"/>
              <a:t>Supply Chain Disruptions</a:t>
            </a:r>
            <a:endParaRPr lang="en-US" sz="2000" kern="1200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170F265-3D62-743E-23A5-D2A11F3DB534}"/>
              </a:ext>
            </a:extLst>
          </p:cNvPr>
          <p:cNvSpPr/>
          <p:nvPr/>
        </p:nvSpPr>
        <p:spPr>
          <a:xfrm>
            <a:off x="937766" y="3746646"/>
            <a:ext cx="2012824" cy="1058521"/>
          </a:xfrm>
          <a:custGeom>
            <a:avLst/>
            <a:gdLst>
              <a:gd name="connsiteX0" fmla="*/ 0 w 2286562"/>
              <a:gd name="connsiteY0" fmla="*/ 0 h 1058521"/>
              <a:gd name="connsiteX1" fmla="*/ 2286562 w 2286562"/>
              <a:gd name="connsiteY1" fmla="*/ 0 h 1058521"/>
              <a:gd name="connsiteX2" fmla="*/ 2286562 w 2286562"/>
              <a:gd name="connsiteY2" fmla="*/ 1058521 h 1058521"/>
              <a:gd name="connsiteX3" fmla="*/ 0 w 2286562"/>
              <a:gd name="connsiteY3" fmla="*/ 1058521 h 1058521"/>
              <a:gd name="connsiteX4" fmla="*/ 0 w 2286562"/>
              <a:gd name="connsiteY4" fmla="*/ 0 h 105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562" h="1058521">
                <a:moveTo>
                  <a:pt x="0" y="0"/>
                </a:moveTo>
                <a:lnTo>
                  <a:pt x="2286562" y="0"/>
                </a:lnTo>
                <a:lnTo>
                  <a:pt x="2286562" y="1058521"/>
                </a:lnTo>
                <a:lnTo>
                  <a:pt x="0" y="10585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defTabSz="666750">
              <a:spcBef>
                <a:spcPct val="0"/>
              </a:spcBef>
              <a:spcAft>
                <a:spcPct val="35000"/>
              </a:spcAft>
            </a:pPr>
            <a:r>
              <a:rPr lang="en-US" sz="1500" kern="1200" baseline="0" dirty="0"/>
              <a:t>Tariff hikes</a:t>
            </a:r>
            <a:endParaRPr lang="en-US" sz="1500" kern="1200" dirty="0"/>
          </a:p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baseline="0" dirty="0"/>
              <a:t>COVID</a:t>
            </a:r>
            <a:endParaRPr lang="en-US" sz="1500" kern="1200" dirty="0"/>
          </a:p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baseline="0" dirty="0"/>
              <a:t>Texas Winter Storm Uri in February 2021</a:t>
            </a:r>
            <a:endParaRPr lang="en-US" sz="1500" kern="1200" dirty="0"/>
          </a:p>
        </p:txBody>
      </p:sp>
      <p:sp>
        <p:nvSpPr>
          <p:cNvPr id="8" name="Rectangle 7" descr="Factory">
            <a:extLst>
              <a:ext uri="{FF2B5EF4-FFF2-40B4-BE49-F238E27FC236}">
                <a16:creationId xmlns:a16="http://schemas.microsoft.com/office/drawing/2014/main" id="{11BAA6B2-16E3-36A5-5A33-1DB41892CC8B}"/>
              </a:ext>
            </a:extLst>
          </p:cNvPr>
          <p:cNvSpPr/>
          <p:nvPr/>
        </p:nvSpPr>
        <p:spPr>
          <a:xfrm>
            <a:off x="6096000" y="2192229"/>
            <a:ext cx="800296" cy="800296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D3B2ADF-89DD-EEC3-D167-5FBF19641035}"/>
              </a:ext>
            </a:extLst>
          </p:cNvPr>
          <p:cNvSpPr/>
          <p:nvPr/>
        </p:nvSpPr>
        <p:spPr>
          <a:xfrm>
            <a:off x="6096000" y="3104883"/>
            <a:ext cx="2286562" cy="589504"/>
          </a:xfrm>
          <a:custGeom>
            <a:avLst/>
            <a:gdLst>
              <a:gd name="connsiteX0" fmla="*/ 0 w 2286562"/>
              <a:gd name="connsiteY0" fmla="*/ 0 h 589504"/>
              <a:gd name="connsiteX1" fmla="*/ 2286562 w 2286562"/>
              <a:gd name="connsiteY1" fmla="*/ 0 h 589504"/>
              <a:gd name="connsiteX2" fmla="*/ 2286562 w 2286562"/>
              <a:gd name="connsiteY2" fmla="*/ 589504 h 589504"/>
              <a:gd name="connsiteX3" fmla="*/ 0 w 2286562"/>
              <a:gd name="connsiteY3" fmla="*/ 589504 h 589504"/>
              <a:gd name="connsiteX4" fmla="*/ 0 w 2286562"/>
              <a:gd name="connsiteY4" fmla="*/ 0 h 58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562" h="589504">
                <a:moveTo>
                  <a:pt x="0" y="0"/>
                </a:moveTo>
                <a:lnTo>
                  <a:pt x="2286562" y="0"/>
                </a:lnTo>
                <a:lnTo>
                  <a:pt x="2286562" y="589504"/>
                </a:lnTo>
                <a:lnTo>
                  <a:pt x="0" y="589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000" kern="1200" baseline="0" dirty="0"/>
              <a:t>Manufacturing Capacity</a:t>
            </a:r>
            <a:endParaRPr lang="en-US" sz="2000" kern="1200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5408F4F-77A1-8B92-B5CC-8649A85D9656}"/>
              </a:ext>
            </a:extLst>
          </p:cNvPr>
          <p:cNvSpPr/>
          <p:nvPr/>
        </p:nvSpPr>
        <p:spPr>
          <a:xfrm>
            <a:off x="6096000" y="3746646"/>
            <a:ext cx="2286562" cy="1058521"/>
          </a:xfrm>
          <a:custGeom>
            <a:avLst/>
            <a:gdLst>
              <a:gd name="connsiteX0" fmla="*/ 0 w 2286562"/>
              <a:gd name="connsiteY0" fmla="*/ 0 h 1058521"/>
              <a:gd name="connsiteX1" fmla="*/ 2286562 w 2286562"/>
              <a:gd name="connsiteY1" fmla="*/ 0 h 1058521"/>
              <a:gd name="connsiteX2" fmla="*/ 2286562 w 2286562"/>
              <a:gd name="connsiteY2" fmla="*/ 1058521 h 1058521"/>
              <a:gd name="connsiteX3" fmla="*/ 0 w 2286562"/>
              <a:gd name="connsiteY3" fmla="*/ 1058521 h 1058521"/>
              <a:gd name="connsiteX4" fmla="*/ 0 w 2286562"/>
              <a:gd name="connsiteY4" fmla="*/ 0 h 105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562" h="1058521">
                <a:moveTo>
                  <a:pt x="0" y="0"/>
                </a:moveTo>
                <a:lnTo>
                  <a:pt x="2286562" y="0"/>
                </a:lnTo>
                <a:lnTo>
                  <a:pt x="2286562" y="1058521"/>
                </a:lnTo>
                <a:lnTo>
                  <a:pt x="0" y="10585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Never caught up with demands</a:t>
            </a:r>
          </a:p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Orders didn’t slow down while backlogs never cleared</a:t>
            </a:r>
          </a:p>
        </p:txBody>
      </p:sp>
      <p:sp>
        <p:nvSpPr>
          <p:cNvPr id="11" name="Rectangle 10" descr="Truck">
            <a:extLst>
              <a:ext uri="{FF2B5EF4-FFF2-40B4-BE49-F238E27FC236}">
                <a16:creationId xmlns:a16="http://schemas.microsoft.com/office/drawing/2014/main" id="{F28E5AA8-CBDB-8A90-84B0-ADF28E81BE8A}"/>
              </a:ext>
            </a:extLst>
          </p:cNvPr>
          <p:cNvSpPr/>
          <p:nvPr/>
        </p:nvSpPr>
        <p:spPr>
          <a:xfrm>
            <a:off x="3609363" y="2192229"/>
            <a:ext cx="800296" cy="800296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A6404CA-F0EC-4506-1367-F96791380CB0}"/>
              </a:ext>
            </a:extLst>
          </p:cNvPr>
          <p:cNvSpPr/>
          <p:nvPr/>
        </p:nvSpPr>
        <p:spPr>
          <a:xfrm>
            <a:off x="3609363" y="3104883"/>
            <a:ext cx="2286562" cy="589504"/>
          </a:xfrm>
          <a:custGeom>
            <a:avLst/>
            <a:gdLst>
              <a:gd name="connsiteX0" fmla="*/ 0 w 2286562"/>
              <a:gd name="connsiteY0" fmla="*/ 0 h 589504"/>
              <a:gd name="connsiteX1" fmla="*/ 2286562 w 2286562"/>
              <a:gd name="connsiteY1" fmla="*/ 0 h 589504"/>
              <a:gd name="connsiteX2" fmla="*/ 2286562 w 2286562"/>
              <a:gd name="connsiteY2" fmla="*/ 589504 h 589504"/>
              <a:gd name="connsiteX3" fmla="*/ 0 w 2286562"/>
              <a:gd name="connsiteY3" fmla="*/ 589504 h 589504"/>
              <a:gd name="connsiteX4" fmla="*/ 0 w 2286562"/>
              <a:gd name="connsiteY4" fmla="*/ 0 h 58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562" h="589504">
                <a:moveTo>
                  <a:pt x="0" y="0"/>
                </a:moveTo>
                <a:lnTo>
                  <a:pt x="2286562" y="0"/>
                </a:lnTo>
                <a:lnTo>
                  <a:pt x="2286562" y="589504"/>
                </a:lnTo>
                <a:lnTo>
                  <a:pt x="0" y="589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000" kern="1200" baseline="0" dirty="0"/>
              <a:t>Raw Material Shortages</a:t>
            </a:r>
            <a:endParaRPr lang="en-US" sz="2000" kern="120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3D81AD0-AD74-15FD-584E-C44E581F55B2}"/>
              </a:ext>
            </a:extLst>
          </p:cNvPr>
          <p:cNvSpPr/>
          <p:nvPr/>
        </p:nvSpPr>
        <p:spPr>
          <a:xfrm>
            <a:off x="3609363" y="3746646"/>
            <a:ext cx="2286562" cy="1058521"/>
          </a:xfrm>
          <a:custGeom>
            <a:avLst/>
            <a:gdLst>
              <a:gd name="connsiteX0" fmla="*/ 0 w 2286562"/>
              <a:gd name="connsiteY0" fmla="*/ 0 h 1058521"/>
              <a:gd name="connsiteX1" fmla="*/ 2286562 w 2286562"/>
              <a:gd name="connsiteY1" fmla="*/ 0 h 1058521"/>
              <a:gd name="connsiteX2" fmla="*/ 2286562 w 2286562"/>
              <a:gd name="connsiteY2" fmla="*/ 1058521 h 1058521"/>
              <a:gd name="connsiteX3" fmla="*/ 0 w 2286562"/>
              <a:gd name="connsiteY3" fmla="*/ 1058521 h 1058521"/>
              <a:gd name="connsiteX4" fmla="*/ 0 w 2286562"/>
              <a:gd name="connsiteY4" fmla="*/ 0 h 105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562" h="1058521">
                <a:moveTo>
                  <a:pt x="0" y="0"/>
                </a:moveTo>
                <a:lnTo>
                  <a:pt x="2286562" y="0"/>
                </a:lnTo>
                <a:lnTo>
                  <a:pt x="2286562" y="1058521"/>
                </a:lnTo>
                <a:lnTo>
                  <a:pt x="0" y="10585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Copper</a:t>
            </a:r>
          </a:p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Steel</a:t>
            </a:r>
          </a:p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Concrete</a:t>
            </a:r>
          </a:p>
        </p:txBody>
      </p:sp>
      <p:sp>
        <p:nvSpPr>
          <p:cNvPr id="14" name="Rectangle 13" descr="City">
            <a:extLst>
              <a:ext uri="{FF2B5EF4-FFF2-40B4-BE49-F238E27FC236}">
                <a16:creationId xmlns:a16="http://schemas.microsoft.com/office/drawing/2014/main" id="{E67F0E2A-4E5A-7451-201B-0C25980946E5}"/>
              </a:ext>
            </a:extLst>
          </p:cNvPr>
          <p:cNvSpPr/>
          <p:nvPr/>
        </p:nvSpPr>
        <p:spPr>
          <a:xfrm>
            <a:off x="8982785" y="2192229"/>
            <a:ext cx="800296" cy="800296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2D74D26-2843-C6C3-254C-7550D7D6DFEF}"/>
              </a:ext>
            </a:extLst>
          </p:cNvPr>
          <p:cNvSpPr/>
          <p:nvPr/>
        </p:nvSpPr>
        <p:spPr>
          <a:xfrm>
            <a:off x="8982785" y="3104883"/>
            <a:ext cx="2286562" cy="589504"/>
          </a:xfrm>
          <a:custGeom>
            <a:avLst/>
            <a:gdLst>
              <a:gd name="connsiteX0" fmla="*/ 0 w 2286562"/>
              <a:gd name="connsiteY0" fmla="*/ 0 h 589504"/>
              <a:gd name="connsiteX1" fmla="*/ 2286562 w 2286562"/>
              <a:gd name="connsiteY1" fmla="*/ 0 h 589504"/>
              <a:gd name="connsiteX2" fmla="*/ 2286562 w 2286562"/>
              <a:gd name="connsiteY2" fmla="*/ 589504 h 589504"/>
              <a:gd name="connsiteX3" fmla="*/ 0 w 2286562"/>
              <a:gd name="connsiteY3" fmla="*/ 589504 h 589504"/>
              <a:gd name="connsiteX4" fmla="*/ 0 w 2286562"/>
              <a:gd name="connsiteY4" fmla="*/ 0 h 58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562" h="589504">
                <a:moveTo>
                  <a:pt x="0" y="0"/>
                </a:moveTo>
                <a:lnTo>
                  <a:pt x="2286562" y="0"/>
                </a:lnTo>
                <a:lnTo>
                  <a:pt x="2286562" y="589504"/>
                </a:lnTo>
                <a:lnTo>
                  <a:pt x="0" y="58950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000" kern="1200" baseline="0" dirty="0"/>
              <a:t>Expansion of Data Centers into Texas</a:t>
            </a:r>
            <a:endParaRPr lang="en-US" sz="2000" kern="1200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3B64CE8-9008-93DF-1D72-1B573408F9F8}"/>
              </a:ext>
            </a:extLst>
          </p:cNvPr>
          <p:cNvSpPr/>
          <p:nvPr/>
        </p:nvSpPr>
        <p:spPr>
          <a:xfrm>
            <a:off x="8982785" y="3746646"/>
            <a:ext cx="2286562" cy="1058521"/>
          </a:xfrm>
          <a:custGeom>
            <a:avLst/>
            <a:gdLst>
              <a:gd name="connsiteX0" fmla="*/ 0 w 2286562"/>
              <a:gd name="connsiteY0" fmla="*/ 0 h 1058521"/>
              <a:gd name="connsiteX1" fmla="*/ 2286562 w 2286562"/>
              <a:gd name="connsiteY1" fmla="*/ 0 h 1058521"/>
              <a:gd name="connsiteX2" fmla="*/ 2286562 w 2286562"/>
              <a:gd name="connsiteY2" fmla="*/ 1058521 h 1058521"/>
              <a:gd name="connsiteX3" fmla="*/ 0 w 2286562"/>
              <a:gd name="connsiteY3" fmla="*/ 1058521 h 1058521"/>
              <a:gd name="connsiteX4" fmla="*/ 0 w 2286562"/>
              <a:gd name="connsiteY4" fmla="*/ 0 h 1058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562" h="1058521">
                <a:moveTo>
                  <a:pt x="0" y="0"/>
                </a:moveTo>
                <a:lnTo>
                  <a:pt x="2286562" y="0"/>
                </a:lnTo>
                <a:lnTo>
                  <a:pt x="2286562" y="1058521"/>
                </a:lnTo>
                <a:lnTo>
                  <a:pt x="0" y="10585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Major growth</a:t>
            </a:r>
          </a:p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Placing large orders</a:t>
            </a:r>
          </a:p>
          <a:p>
            <a:pPr marL="0" lvl="0" indent="0" algn="l" defTabSz="666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kern="1200" dirty="0"/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249629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300A-2DDC-9108-AFDD-52FEA6CA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sz="4000" dirty="0"/>
              <a:t>Meanwhile… Advancement of Industries and Technology</a:t>
            </a:r>
            <a:endParaRPr lang="en-US" sz="3300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0468975-F8EF-F0EB-E1A3-501127145F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768074"/>
              </p:ext>
            </p:extLst>
          </p:nvPr>
        </p:nvGraphicFramePr>
        <p:xfrm>
          <a:off x="1134813" y="2058988"/>
          <a:ext cx="9922374" cy="3939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201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44236-98E1-9B63-8ADA-D81B83D29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Water and Wastewater Industry</a:t>
            </a:r>
            <a:br>
              <a:rPr lang="en-US" dirty="0"/>
            </a:br>
            <a:r>
              <a:rPr lang="en-US" sz="2200" kern="1200" baseline="0" dirty="0">
                <a:solidFill>
                  <a:srgbClr val="FFFFFF"/>
                </a:solidFill>
                <a:latin typeface="Gill Sans MT" panose="020B0502020104020203"/>
                <a:ea typeface="+mn-ea"/>
                <a:cs typeface="+mn-cs"/>
              </a:rPr>
              <a:t>We are the little guys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23478-F711-6EA6-EC18-459CA07D234E}"/>
              </a:ext>
            </a:extLst>
          </p:cNvPr>
          <p:cNvSpPr txBox="1"/>
          <p:nvPr/>
        </p:nvSpPr>
        <p:spPr>
          <a:xfrm>
            <a:off x="1886466" y="2760269"/>
            <a:ext cx="3291939" cy="451342"/>
          </a:xfrm>
          <a:prstGeom prst="rect">
            <a:avLst/>
          </a:prstGeom>
          <a:solidFill>
            <a:schemeClr val="accent2"/>
          </a:solidFill>
        </p:spPr>
        <p:txBody>
          <a:bodyPr wrap="square" lIns="121920" tIns="60960" rIns="121920" bIns="60960" rtlCol="0" anchor="b" anchorCtr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Them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F955A-C2DF-62C6-AD0A-AA9F6D553CD2}"/>
              </a:ext>
            </a:extLst>
          </p:cNvPr>
          <p:cNvSpPr txBox="1"/>
          <p:nvPr/>
        </p:nvSpPr>
        <p:spPr>
          <a:xfrm>
            <a:off x="1888249" y="3211610"/>
            <a:ext cx="3291939" cy="2035893"/>
          </a:xfrm>
          <a:prstGeom prst="rect">
            <a:avLst/>
          </a:prstGeom>
          <a:solidFill>
            <a:schemeClr val="accent2">
              <a:alpha val="20000"/>
            </a:schemeClr>
          </a:solidFill>
        </p:spPr>
        <p:txBody>
          <a:bodyPr wrap="square" lIns="121920" tIns="60960" rIns="121920" bIns="60960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Companies invest hundreds of billions of $$$$$$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</a:rPr>
              <a:t>They are purchasing equipment by the thousands of gear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A0213D-F2B3-37F0-78D9-E0A914ADC822}"/>
              </a:ext>
            </a:extLst>
          </p:cNvPr>
          <p:cNvSpPr txBox="1"/>
          <p:nvPr/>
        </p:nvSpPr>
        <p:spPr>
          <a:xfrm>
            <a:off x="7011996" y="2760269"/>
            <a:ext cx="3291939" cy="451342"/>
          </a:xfrm>
          <a:prstGeom prst="rect">
            <a:avLst/>
          </a:prstGeom>
          <a:solidFill>
            <a:schemeClr val="accent4"/>
          </a:solidFill>
        </p:spPr>
        <p:txBody>
          <a:bodyPr wrap="square" lIns="121920" tIns="60960" rIns="121920" bIns="60960" rtlCol="0" anchor="b" anchorCtr="0">
            <a:spAutoFit/>
          </a:bodyPr>
          <a:lstStyle/>
          <a:p>
            <a:r>
              <a:rPr lang="en-US" sz="2133" dirty="0">
                <a:solidFill>
                  <a:schemeClr val="bg1"/>
                </a:solidFill>
              </a:rPr>
              <a:t>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F59DD-7C4B-BFC3-4778-4155DC52A191}"/>
              </a:ext>
            </a:extLst>
          </p:cNvPr>
          <p:cNvSpPr txBox="1"/>
          <p:nvPr/>
        </p:nvSpPr>
        <p:spPr>
          <a:xfrm>
            <a:off x="7013780" y="3211610"/>
            <a:ext cx="3291939" cy="2035893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wrap="square" lIns="121920" tIns="60960" rIns="121920" bIns="60960" rtlCol="0">
            <a:noAutofit/>
          </a:bodyPr>
          <a:lstStyle>
            <a:defPPr>
              <a:defRPr lang="en-US"/>
            </a:defPPr>
            <a:lvl1pPr>
              <a:defRPr sz="1600" i="1">
                <a:solidFill>
                  <a:srgbClr val="FFFFFF"/>
                </a:solidFill>
                <a:effectLst/>
                <a:latin typeface="Helvetica" pitchFamily="2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chemeClr val="tx1"/>
                </a:solidFill>
                <a:latin typeface="+mn-lt"/>
              </a:rPr>
              <a:t>We invest in the tens of millions $$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chemeClr val="tx1"/>
                </a:solidFill>
                <a:latin typeface="+mn-lt"/>
              </a:rPr>
              <a:t>We purchase less than 10 to 20 gear per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050C2-F771-72A2-023B-41C853DD56E3}"/>
              </a:ext>
            </a:extLst>
          </p:cNvPr>
          <p:cNvSpPr txBox="1"/>
          <p:nvPr/>
        </p:nvSpPr>
        <p:spPr>
          <a:xfrm>
            <a:off x="5421481" y="3550508"/>
            <a:ext cx="1351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52697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CFE5D-EC73-2541-9D4C-171E73BADF37}"/>
              </a:ext>
            </a:extLst>
          </p:cNvPr>
          <p:cNvSpPr txBox="1">
            <a:spLocks/>
          </p:cNvSpPr>
          <p:nvPr/>
        </p:nvSpPr>
        <p:spPr>
          <a:xfrm>
            <a:off x="395418" y="2766219"/>
            <a:ext cx="2864708" cy="1325563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/>
              <a:t>Equipment Lead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690D6-32B5-D0D1-36D0-CD4C3076539D}"/>
              </a:ext>
            </a:extLst>
          </p:cNvPr>
          <p:cNvSpPr txBox="1">
            <a:spLocks/>
          </p:cNvSpPr>
          <p:nvPr/>
        </p:nvSpPr>
        <p:spPr>
          <a:xfrm>
            <a:off x="3926048" y="917771"/>
            <a:ext cx="7684315" cy="48454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Courier New" panose="02070309020205020404" pitchFamily="49" charset="0"/>
              <a:buChar char="o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en-US" sz="2800" dirty="0">
                <a:solidFill>
                  <a:schemeClr val="bg1"/>
                </a:solidFill>
              </a:rPr>
              <a:t>Lead times can vary widely – </a:t>
            </a:r>
          </a:p>
          <a:p>
            <a:pPr lvl="1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Different vendors</a:t>
            </a:r>
          </a:p>
          <a:p>
            <a:pPr lvl="1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Different equipment configurations</a:t>
            </a:r>
          </a:p>
          <a:p>
            <a:pPr lvl="1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Supply chain issues change quickly</a:t>
            </a:r>
          </a:p>
          <a:p>
            <a:pPr lvl="1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Note that the lead times do not include shop drawing prep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0E77DE-FBCF-57D6-2B18-5777FD1BF850}"/>
              </a:ext>
            </a:extLst>
          </p:cNvPr>
          <p:cNvCxnSpPr>
            <a:cxnSpLocks/>
          </p:cNvCxnSpPr>
          <p:nvPr/>
        </p:nvCxnSpPr>
        <p:spPr>
          <a:xfrm>
            <a:off x="3671176" y="1902978"/>
            <a:ext cx="0" cy="2903838"/>
          </a:xfrm>
          <a:prstGeom prst="line">
            <a:avLst/>
          </a:prstGeom>
          <a:ln w="28575">
            <a:solidFill>
              <a:srgbClr val="5FBB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153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B3635-B4D3-C00F-1CD4-FD05E04D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42900"/>
            <a:ext cx="10364451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Typical equipment lead times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2C80D0-DA05-A709-4A1A-0D6E5F12B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392538"/>
              </p:ext>
            </p:extLst>
          </p:nvPr>
        </p:nvGraphicFramePr>
        <p:xfrm>
          <a:off x="1308884" y="2006468"/>
          <a:ext cx="9574232" cy="3714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7353">
                  <a:extLst>
                    <a:ext uri="{9D8B030D-6E8A-4147-A177-3AD203B41FA5}">
                      <a16:colId xmlns:a16="http://schemas.microsoft.com/office/drawing/2014/main" val="646346108"/>
                    </a:ext>
                  </a:extLst>
                </a:gridCol>
                <a:gridCol w="1935675">
                  <a:extLst>
                    <a:ext uri="{9D8B030D-6E8A-4147-A177-3AD203B41FA5}">
                      <a16:colId xmlns:a16="http://schemas.microsoft.com/office/drawing/2014/main" val="1940024567"/>
                    </a:ext>
                  </a:extLst>
                </a:gridCol>
                <a:gridCol w="2474361">
                  <a:extLst>
                    <a:ext uri="{9D8B030D-6E8A-4147-A177-3AD203B41FA5}">
                      <a16:colId xmlns:a16="http://schemas.microsoft.com/office/drawing/2014/main" val="2947401004"/>
                    </a:ext>
                  </a:extLst>
                </a:gridCol>
                <a:gridCol w="2276843">
                  <a:extLst>
                    <a:ext uri="{9D8B030D-6E8A-4147-A177-3AD203B41FA5}">
                      <a16:colId xmlns:a16="http://schemas.microsoft.com/office/drawing/2014/main" val="3181925193"/>
                    </a:ext>
                  </a:extLst>
                </a:gridCol>
              </a:tblGrid>
              <a:tr h="530587">
                <a:tc>
                  <a:txBody>
                    <a:bodyPr/>
                    <a:lstStyle/>
                    <a:p>
                      <a:r>
                        <a:rPr lang="en-US" sz="2000" dirty="0"/>
                        <a:t>Equipment</a:t>
                      </a:r>
                    </a:p>
                  </a:txBody>
                  <a:tcPr marL="129284" marR="129284" marT="64643" marB="6464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Supplier</a:t>
                      </a:r>
                    </a:p>
                  </a:txBody>
                  <a:tcPr marL="129284" marR="129284" marT="64643" marB="6464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Shop Drawing</a:t>
                      </a:r>
                    </a:p>
                  </a:txBody>
                  <a:tcPr marL="129284" marR="129284" marT="64643" marB="64643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Delivery</a:t>
                      </a:r>
                    </a:p>
                  </a:txBody>
                  <a:tcPr marL="129284" marR="129284" marT="64643" marB="64643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760076"/>
                  </a:ext>
                </a:extLst>
              </a:tr>
              <a:tr h="530587">
                <a:tc rowSpan="3">
                  <a:txBody>
                    <a:bodyPr/>
                    <a:lstStyle/>
                    <a:p>
                      <a:r>
                        <a:rPr lang="en-US" sz="2000" dirty="0"/>
                        <a:t>480V Switchgear</a:t>
                      </a:r>
                    </a:p>
                  </a:txBody>
                  <a:tcPr marL="88488" marR="88488" marT="44244" marB="4424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Vendor #1</a:t>
                      </a:r>
                    </a:p>
                  </a:txBody>
                  <a:tcPr marL="129284" marR="129284" marT="64643" marB="64643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12-14 weeks</a:t>
                      </a:r>
                    </a:p>
                  </a:txBody>
                  <a:tcPr marL="129284" marR="129284" marT="64643" marB="64643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60-65 weeks</a:t>
                      </a:r>
                    </a:p>
                  </a:txBody>
                  <a:tcPr marL="129284" marR="129284" marT="64643" marB="64643">
                    <a:solidFill>
                      <a:schemeClr val="accent6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524404"/>
                  </a:ext>
                </a:extLst>
              </a:tr>
              <a:tr h="5305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Vendor #2</a:t>
                      </a:r>
                    </a:p>
                  </a:txBody>
                  <a:tcPr marL="129284" marR="129284" marT="64643" marB="6464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6 weeks</a:t>
                      </a:r>
                    </a:p>
                  </a:txBody>
                  <a:tcPr marL="129284" marR="129284" marT="64643" marB="6464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68-82 weeks</a:t>
                      </a:r>
                    </a:p>
                  </a:txBody>
                  <a:tcPr marL="129284" marR="129284" marT="64643" marB="64643"/>
                </a:tc>
                <a:extLst>
                  <a:ext uri="{0D108BD9-81ED-4DB2-BD59-A6C34878D82A}">
                    <a16:rowId xmlns:a16="http://schemas.microsoft.com/office/drawing/2014/main" val="35425126"/>
                  </a:ext>
                </a:extLst>
              </a:tr>
              <a:tr h="5305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Vendor #3</a:t>
                      </a:r>
                    </a:p>
                  </a:txBody>
                  <a:tcPr marL="129284" marR="129284" marT="64643" marB="64643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 weeks</a:t>
                      </a:r>
                    </a:p>
                  </a:txBody>
                  <a:tcPr marL="129284" marR="129284" marT="64643" marB="64643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75 weeks</a:t>
                      </a:r>
                    </a:p>
                  </a:txBody>
                  <a:tcPr marL="129284" marR="129284" marT="64643" marB="64643">
                    <a:solidFill>
                      <a:schemeClr val="accent6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58093"/>
                  </a:ext>
                </a:extLst>
              </a:tr>
              <a:tr h="530587">
                <a:tc rowSpan="3">
                  <a:txBody>
                    <a:bodyPr/>
                    <a:lstStyle/>
                    <a:p>
                      <a:r>
                        <a:rPr lang="en-US" sz="2000" dirty="0"/>
                        <a:t>480V MCC</a:t>
                      </a:r>
                    </a:p>
                  </a:txBody>
                  <a:tcPr marL="88488" marR="88488" marT="44244" marB="4424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Vendor #1</a:t>
                      </a:r>
                    </a:p>
                  </a:txBody>
                  <a:tcPr marL="129284" marR="129284" marT="64643" marB="6464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10-12 weeks</a:t>
                      </a:r>
                    </a:p>
                  </a:txBody>
                  <a:tcPr marL="129284" marR="129284" marT="64643" marB="64643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40-50 weeks</a:t>
                      </a:r>
                    </a:p>
                  </a:txBody>
                  <a:tcPr marL="129284" marR="129284" marT="64643" marB="64643"/>
                </a:tc>
                <a:extLst>
                  <a:ext uri="{0D108BD9-81ED-4DB2-BD59-A6C34878D82A}">
                    <a16:rowId xmlns:a16="http://schemas.microsoft.com/office/drawing/2014/main" val="4117488202"/>
                  </a:ext>
                </a:extLst>
              </a:tr>
              <a:tr h="5305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Vendor #2</a:t>
                      </a:r>
                    </a:p>
                  </a:txBody>
                  <a:tcPr marL="129284" marR="129284" marT="64643" marB="64643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6-8 weeks</a:t>
                      </a:r>
                    </a:p>
                  </a:txBody>
                  <a:tcPr marL="129284" marR="129284" marT="64643" marB="64643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17-35 weeks</a:t>
                      </a:r>
                    </a:p>
                  </a:txBody>
                  <a:tcPr marL="129284" marR="129284" marT="64643" marB="64643">
                    <a:solidFill>
                      <a:schemeClr val="accent6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649328"/>
                  </a:ext>
                </a:extLst>
              </a:tr>
              <a:tr h="5305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Vendor #3</a:t>
                      </a:r>
                    </a:p>
                  </a:txBody>
                  <a:tcPr marL="129284" marR="129284" marT="64643" marB="64643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16 weeks</a:t>
                      </a:r>
                    </a:p>
                  </a:txBody>
                  <a:tcPr marL="129284" marR="129284" marT="64643" marB="64643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65-72 weeks</a:t>
                      </a:r>
                    </a:p>
                  </a:txBody>
                  <a:tcPr marL="129284" marR="129284" marT="64643" marB="64643"/>
                </a:tc>
                <a:extLst>
                  <a:ext uri="{0D108BD9-81ED-4DB2-BD59-A6C34878D82A}">
                    <a16:rowId xmlns:a16="http://schemas.microsoft.com/office/drawing/2014/main" val="1700732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871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1EB8E-219E-A3E9-FB5C-DEEF768B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42900"/>
            <a:ext cx="10364451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Typical equipment lead times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DAFF7B-65CF-CDDE-B91D-3F646978C8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944928"/>
              </p:ext>
            </p:extLst>
          </p:nvPr>
        </p:nvGraphicFramePr>
        <p:xfrm>
          <a:off x="913774" y="1958988"/>
          <a:ext cx="10364453" cy="3694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18344">
                  <a:extLst>
                    <a:ext uri="{9D8B030D-6E8A-4147-A177-3AD203B41FA5}">
                      <a16:colId xmlns:a16="http://schemas.microsoft.com/office/drawing/2014/main" val="646346108"/>
                    </a:ext>
                  </a:extLst>
                </a:gridCol>
                <a:gridCol w="1763883">
                  <a:extLst>
                    <a:ext uri="{9D8B030D-6E8A-4147-A177-3AD203B41FA5}">
                      <a16:colId xmlns:a16="http://schemas.microsoft.com/office/drawing/2014/main" val="1940024567"/>
                    </a:ext>
                  </a:extLst>
                </a:gridCol>
                <a:gridCol w="2591113">
                  <a:extLst>
                    <a:ext uri="{9D8B030D-6E8A-4147-A177-3AD203B41FA5}">
                      <a16:colId xmlns:a16="http://schemas.microsoft.com/office/drawing/2014/main" val="2947401004"/>
                    </a:ext>
                  </a:extLst>
                </a:gridCol>
                <a:gridCol w="2591113">
                  <a:extLst>
                    <a:ext uri="{9D8B030D-6E8A-4147-A177-3AD203B41FA5}">
                      <a16:colId xmlns:a16="http://schemas.microsoft.com/office/drawing/2014/main" val="3181925193"/>
                    </a:ext>
                  </a:extLst>
                </a:gridCol>
              </a:tblGrid>
              <a:tr h="461835">
                <a:tc>
                  <a:txBody>
                    <a:bodyPr/>
                    <a:lstStyle/>
                    <a:p>
                      <a:r>
                        <a:rPr lang="en-US" sz="2000" dirty="0"/>
                        <a:t>Equipment</a:t>
                      </a:r>
                    </a:p>
                  </a:txBody>
                  <a:tcPr marL="86414" marR="86414" marT="43207" marB="4320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Supplier</a:t>
                      </a:r>
                    </a:p>
                  </a:txBody>
                  <a:tcPr marL="86414" marR="86414" marT="43207" marB="4320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Shop Drawing</a:t>
                      </a:r>
                    </a:p>
                  </a:txBody>
                  <a:tcPr marL="86414" marR="86414" marT="43207" marB="43207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Delivery</a:t>
                      </a:r>
                    </a:p>
                  </a:txBody>
                  <a:tcPr marL="86414" marR="86414" marT="43207" marB="43207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760076"/>
                  </a:ext>
                </a:extLst>
              </a:tr>
              <a:tr h="461835">
                <a:tc rowSpan="3">
                  <a:txBody>
                    <a:bodyPr/>
                    <a:lstStyle/>
                    <a:p>
                      <a:r>
                        <a:rPr lang="en-US" sz="2000" dirty="0"/>
                        <a:t>Pad Mounted Transformer</a:t>
                      </a:r>
                    </a:p>
                  </a:txBody>
                  <a:tcPr marL="86414" marR="86414" marT="43207" marB="43207">
                    <a:solidFill>
                      <a:schemeClr val="accent1">
                        <a:alpha val="1796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Vendor #1</a:t>
                      </a:r>
                    </a:p>
                  </a:txBody>
                  <a:tcPr marL="86414" marR="86414" marT="43207" marB="43207">
                    <a:solidFill>
                      <a:schemeClr val="accent1">
                        <a:alpha val="1796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6-8 weeks</a:t>
                      </a:r>
                    </a:p>
                  </a:txBody>
                  <a:tcPr marL="86414" marR="86414" marT="43207" marB="43207">
                    <a:solidFill>
                      <a:schemeClr val="accent1">
                        <a:alpha val="1796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120-135 weeks</a:t>
                      </a:r>
                    </a:p>
                  </a:txBody>
                  <a:tcPr marL="86414" marR="86414" marT="43207" marB="43207">
                    <a:solidFill>
                      <a:schemeClr val="accent1">
                        <a:alpha val="1796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524404"/>
                  </a:ext>
                </a:extLst>
              </a:tr>
              <a:tr h="46183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Vendor #2</a:t>
                      </a:r>
                    </a:p>
                  </a:txBody>
                  <a:tcPr marL="86414" marR="86414" marT="43207" marB="4320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 weeks</a:t>
                      </a:r>
                    </a:p>
                  </a:txBody>
                  <a:tcPr marL="86414" marR="86414" marT="43207" marB="4320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70-75 weeks</a:t>
                      </a:r>
                    </a:p>
                  </a:txBody>
                  <a:tcPr marL="86414" marR="86414" marT="43207" marB="43207"/>
                </a:tc>
                <a:extLst>
                  <a:ext uri="{0D108BD9-81ED-4DB2-BD59-A6C34878D82A}">
                    <a16:rowId xmlns:a16="http://schemas.microsoft.com/office/drawing/2014/main" val="35425126"/>
                  </a:ext>
                </a:extLst>
              </a:tr>
              <a:tr h="46183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Vendor #3</a:t>
                      </a:r>
                    </a:p>
                  </a:txBody>
                  <a:tcPr marL="86414" marR="86414" marT="43207" marB="43207">
                    <a:solidFill>
                      <a:schemeClr val="accent6">
                        <a:alpha val="1770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20-24 weeks</a:t>
                      </a:r>
                    </a:p>
                  </a:txBody>
                  <a:tcPr marL="86414" marR="86414" marT="43207" marB="43207">
                    <a:solidFill>
                      <a:schemeClr val="accent6">
                        <a:alpha val="1770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40-50 weeks</a:t>
                      </a:r>
                    </a:p>
                  </a:txBody>
                  <a:tcPr marL="86414" marR="86414" marT="43207" marB="43207">
                    <a:solidFill>
                      <a:schemeClr val="accent6">
                        <a:alpha val="1770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630112"/>
                  </a:ext>
                </a:extLst>
              </a:tr>
              <a:tr h="461835">
                <a:tc rowSpan="2">
                  <a:txBody>
                    <a:bodyPr/>
                    <a:lstStyle/>
                    <a:p>
                      <a:r>
                        <a:rPr lang="en-US" sz="2000" dirty="0"/>
                        <a:t>15 kV Pad Mounted Switchgear</a:t>
                      </a:r>
                    </a:p>
                  </a:txBody>
                  <a:tcPr marL="86414" marR="86414" marT="43207" marB="43207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Vendor #1</a:t>
                      </a:r>
                    </a:p>
                  </a:txBody>
                  <a:tcPr marL="86414" marR="86414" marT="43207" marB="43207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90-117 weeks total</a:t>
                      </a:r>
                    </a:p>
                  </a:txBody>
                  <a:tcPr marL="86414" marR="86414" marT="43207" marB="43207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088007"/>
                  </a:ext>
                </a:extLst>
              </a:tr>
              <a:tr h="46183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Vendor #2</a:t>
                      </a:r>
                    </a:p>
                  </a:txBody>
                  <a:tcPr marL="86414" marR="86414" marT="43207" marB="43207">
                    <a:solidFill>
                      <a:schemeClr val="accent6">
                        <a:alpha val="18435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70-75 weeks total</a:t>
                      </a:r>
                    </a:p>
                  </a:txBody>
                  <a:tcPr marL="86414" marR="86414" marT="43207" marB="43207">
                    <a:solidFill>
                      <a:schemeClr val="accent6">
                        <a:alpha val="18435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502827"/>
                  </a:ext>
                </a:extLst>
              </a:tr>
              <a:tr h="461835">
                <a:tc rowSpan="2"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5 kV </a:t>
                      </a:r>
                      <a:r>
                        <a:rPr lang="en-US" sz="2000" dirty="0" err="1"/>
                        <a:t>Metalclad</a:t>
                      </a:r>
                      <a:r>
                        <a:rPr lang="en-US" sz="2000" dirty="0"/>
                        <a:t> Switchgear</a:t>
                      </a:r>
                    </a:p>
                  </a:txBody>
                  <a:tcPr marL="86414" marR="86414" marT="43207" marB="4320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Vendor #1</a:t>
                      </a:r>
                    </a:p>
                  </a:txBody>
                  <a:tcPr marL="86414" marR="86414" marT="43207" marB="4320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22-24 weeks</a:t>
                      </a:r>
                    </a:p>
                  </a:txBody>
                  <a:tcPr marL="86414" marR="86414" marT="43207" marB="43207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65-70 weeks</a:t>
                      </a:r>
                    </a:p>
                  </a:txBody>
                  <a:tcPr marL="86414" marR="86414" marT="43207" marB="43207"/>
                </a:tc>
                <a:extLst>
                  <a:ext uri="{0D108BD9-81ED-4DB2-BD59-A6C34878D82A}">
                    <a16:rowId xmlns:a16="http://schemas.microsoft.com/office/drawing/2014/main" val="2199068286"/>
                  </a:ext>
                </a:extLst>
              </a:tr>
              <a:tr h="461835"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Vendor #2</a:t>
                      </a:r>
                    </a:p>
                  </a:txBody>
                  <a:tcPr marL="86414" marR="86414" marT="43207" marB="43207">
                    <a:solidFill>
                      <a:schemeClr val="accent6">
                        <a:alpha val="1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20 weeks</a:t>
                      </a:r>
                    </a:p>
                  </a:txBody>
                  <a:tcPr marL="86414" marR="86414" marT="43207" marB="43207">
                    <a:solidFill>
                      <a:schemeClr val="accent6">
                        <a:alpha val="1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60-65 weeks</a:t>
                      </a:r>
                    </a:p>
                  </a:txBody>
                  <a:tcPr marL="86414" marR="86414" marT="43207" marB="43207">
                    <a:solidFill>
                      <a:schemeClr val="accent6">
                        <a:alpha val="1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98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940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1A8E-2FFA-8F6D-3628-8DFFF586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42900"/>
            <a:ext cx="10364451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Typical equipment lead times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E30688-BDBC-F5E9-4D2F-8FC0DDDFF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807906"/>
              </p:ext>
            </p:extLst>
          </p:nvPr>
        </p:nvGraphicFramePr>
        <p:xfrm>
          <a:off x="1074045" y="1979140"/>
          <a:ext cx="10043911" cy="393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7417">
                  <a:extLst>
                    <a:ext uri="{9D8B030D-6E8A-4147-A177-3AD203B41FA5}">
                      <a16:colId xmlns:a16="http://schemas.microsoft.com/office/drawing/2014/main" val="646346108"/>
                    </a:ext>
                  </a:extLst>
                </a:gridCol>
                <a:gridCol w="1763405">
                  <a:extLst>
                    <a:ext uri="{9D8B030D-6E8A-4147-A177-3AD203B41FA5}">
                      <a16:colId xmlns:a16="http://schemas.microsoft.com/office/drawing/2014/main" val="1940024567"/>
                    </a:ext>
                  </a:extLst>
                </a:gridCol>
                <a:gridCol w="2590410">
                  <a:extLst>
                    <a:ext uri="{9D8B030D-6E8A-4147-A177-3AD203B41FA5}">
                      <a16:colId xmlns:a16="http://schemas.microsoft.com/office/drawing/2014/main" val="2947401004"/>
                    </a:ext>
                  </a:extLst>
                </a:gridCol>
                <a:gridCol w="2272679">
                  <a:extLst>
                    <a:ext uri="{9D8B030D-6E8A-4147-A177-3AD203B41FA5}">
                      <a16:colId xmlns:a16="http://schemas.microsoft.com/office/drawing/2014/main" val="3181925193"/>
                    </a:ext>
                  </a:extLst>
                </a:gridCol>
              </a:tblGrid>
              <a:tr h="377038">
                <a:tc>
                  <a:txBody>
                    <a:bodyPr/>
                    <a:lstStyle/>
                    <a:p>
                      <a:r>
                        <a:rPr lang="en-US" sz="2000"/>
                        <a:t>Equipment</a:t>
                      </a:r>
                    </a:p>
                  </a:txBody>
                  <a:tcPr marL="89147" marR="89147" marT="44574" marB="44574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Supplier</a:t>
                      </a:r>
                    </a:p>
                  </a:txBody>
                  <a:tcPr marL="89147" marR="89147" marT="44574" marB="44574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Shop Drawing</a:t>
                      </a:r>
                    </a:p>
                  </a:txBody>
                  <a:tcPr marL="89147" marR="89147" marT="44574" marB="44574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Delivery</a:t>
                      </a:r>
                    </a:p>
                  </a:txBody>
                  <a:tcPr marL="89147" marR="89147" marT="44574" marB="44574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760076"/>
                  </a:ext>
                </a:extLst>
              </a:tr>
              <a:tr h="377038">
                <a:tc rowSpan="3">
                  <a:txBody>
                    <a:bodyPr/>
                    <a:lstStyle/>
                    <a:p>
                      <a:r>
                        <a:rPr lang="en-US" sz="2000" dirty="0"/>
                        <a:t>Generator, Diesel, 150 kW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Vendor #1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3-5 weeks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34-36 weeks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524404"/>
                  </a:ext>
                </a:extLst>
              </a:tr>
              <a:tr h="377038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Vendor #2</a:t>
                      </a:r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2-4 weeks</a:t>
                      </a:r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12-16 weeks</a:t>
                      </a:r>
                    </a:p>
                  </a:txBody>
                  <a:tcPr marL="89147" marR="89147" marT="44574" marB="44574"/>
                </a:tc>
                <a:extLst>
                  <a:ext uri="{0D108BD9-81ED-4DB2-BD59-A6C34878D82A}">
                    <a16:rowId xmlns:a16="http://schemas.microsoft.com/office/drawing/2014/main" val="35425126"/>
                  </a:ext>
                </a:extLst>
              </a:tr>
              <a:tr h="377038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Vendor #3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2-4 weeks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22-24 weeks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630112"/>
                  </a:ext>
                </a:extLst>
              </a:tr>
              <a:tr h="377038">
                <a:tc rowSpan="3">
                  <a:txBody>
                    <a:bodyPr/>
                    <a:lstStyle/>
                    <a:p>
                      <a:r>
                        <a:rPr lang="en-US" sz="2000" dirty="0"/>
                        <a:t>Generator, Diesel, 1000 kW</a:t>
                      </a:r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Vendor #1</a:t>
                      </a:r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3-5 weeks</a:t>
                      </a:r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56-60 weeks</a:t>
                      </a:r>
                    </a:p>
                  </a:txBody>
                  <a:tcPr marL="89147" marR="89147" marT="44574" marB="44574"/>
                </a:tc>
                <a:extLst>
                  <a:ext uri="{0D108BD9-81ED-4DB2-BD59-A6C34878D82A}">
                    <a16:rowId xmlns:a16="http://schemas.microsoft.com/office/drawing/2014/main" val="4117488202"/>
                  </a:ext>
                </a:extLst>
              </a:tr>
              <a:tr h="377038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Vendor #2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2-4 weeks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60-64 weeks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146891"/>
                  </a:ext>
                </a:extLst>
              </a:tr>
              <a:tr h="377038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Vendor #3</a:t>
                      </a:r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2-4 weeks</a:t>
                      </a:r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82-84 weeks</a:t>
                      </a:r>
                    </a:p>
                  </a:txBody>
                  <a:tcPr marL="89147" marR="89147" marT="44574" marB="44574"/>
                </a:tc>
                <a:extLst>
                  <a:ext uri="{0D108BD9-81ED-4DB2-BD59-A6C34878D82A}">
                    <a16:rowId xmlns:a16="http://schemas.microsoft.com/office/drawing/2014/main" val="3852649328"/>
                  </a:ext>
                </a:extLst>
              </a:tr>
              <a:tr h="377038">
                <a:tc rowSpan="3">
                  <a:txBody>
                    <a:bodyPr/>
                    <a:lstStyle/>
                    <a:p>
                      <a:r>
                        <a:rPr lang="en-US" sz="2000" dirty="0"/>
                        <a:t>Generator, Natural Gas, 500 kW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Vendor #1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3-5 weeks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56-60 weeks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332233"/>
                  </a:ext>
                </a:extLst>
              </a:tr>
              <a:tr h="377038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Vendor #2</a:t>
                      </a:r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2-4 weeks</a:t>
                      </a:r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44-50 weeks</a:t>
                      </a:r>
                    </a:p>
                  </a:txBody>
                  <a:tcPr marL="89147" marR="89147" marT="44574" marB="44574"/>
                </a:tc>
                <a:extLst>
                  <a:ext uri="{0D108BD9-81ED-4DB2-BD59-A6C34878D82A}">
                    <a16:rowId xmlns:a16="http://schemas.microsoft.com/office/drawing/2014/main" val="1221790816"/>
                  </a:ext>
                </a:extLst>
              </a:tr>
              <a:tr h="377038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9147" marR="89147" marT="44574" marB="4457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Vendor #3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2-4 weeks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27-29 weeks</a:t>
                      </a:r>
                    </a:p>
                  </a:txBody>
                  <a:tcPr marL="89147" marR="89147" marT="44574" marB="44574">
                    <a:solidFill>
                      <a:schemeClr val="accent6"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749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337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47BD03-018F-D528-4E1E-318B62398BFD}"/>
              </a:ext>
            </a:extLst>
          </p:cNvPr>
          <p:cNvSpPr/>
          <p:nvPr/>
        </p:nvSpPr>
        <p:spPr>
          <a:xfrm>
            <a:off x="872836" y="1735655"/>
            <a:ext cx="6068292" cy="42328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accent3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3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B4BED-37FE-5676-9180-BEB5F9C8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63" y="350457"/>
            <a:ext cx="6077229" cy="10287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Case Study #1 – SAWS Medio Creek WRC Generators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FF3B9-3D4B-ACAD-9760-EE0D00346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187" y="1772366"/>
            <a:ext cx="5812747" cy="4196173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Generators were long lead time equipment</a:t>
            </a:r>
          </a:p>
          <a:p>
            <a:r>
              <a:rPr lang="en-US" sz="1800" dirty="0"/>
              <a:t>Operations was renting generators at a premium, regulatory requirement</a:t>
            </a:r>
          </a:p>
          <a:p>
            <a:r>
              <a:rPr lang="en-US" sz="1800" dirty="0"/>
              <a:t>Intent was to pre-procure to gain 2-3 months, submittal process during construction</a:t>
            </a:r>
          </a:p>
          <a:p>
            <a:r>
              <a:rPr lang="en-US" sz="1800" dirty="0"/>
              <a:t>Evaluate bids based on schedule </a:t>
            </a:r>
          </a:p>
          <a:p>
            <a:r>
              <a:rPr lang="en-US" sz="1800" dirty="0"/>
              <a:t>SAWS learning curve on development of documents and working through Purchasing</a:t>
            </a:r>
          </a:p>
          <a:p>
            <a:r>
              <a:rPr lang="en-US" sz="1800" dirty="0"/>
              <a:t>Secured price and Consultant was able to finalize contract documents based on selected vendor (minimize issues during Construction)</a:t>
            </a:r>
          </a:p>
          <a:p>
            <a:r>
              <a:rPr lang="en-US" sz="1800" dirty="0"/>
              <a:t>Vendor outreach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A9CB56-4EED-7D3A-9AE0-1616B7D47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r="19931"/>
          <a:stretch/>
        </p:blipFill>
        <p:spPr>
          <a:xfrm>
            <a:off x="7113506" y="399011"/>
            <a:ext cx="4283746" cy="3275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579DAE-7495-D2F9-1C8F-0407B59A5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r="6032"/>
          <a:stretch/>
        </p:blipFill>
        <p:spPr>
          <a:xfrm>
            <a:off x="7107379" y="3727483"/>
            <a:ext cx="4289369" cy="22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1372"/>
      </p:ext>
    </p:extLst>
  </p:cSld>
  <p:clrMapOvr>
    <a:masterClrMapping/>
  </p:clrMapOvr>
</p:sld>
</file>

<file path=ppt/theme/theme1.xml><?xml version="1.0" encoding="utf-8"?>
<a:theme xmlns:a="http://schemas.openxmlformats.org/drawingml/2006/main" name="Gupta Theme">
  <a:themeElements>
    <a:clrScheme name="Gupta">
      <a:dk1>
        <a:srgbClr val="000000"/>
      </a:dk1>
      <a:lt1>
        <a:srgbClr val="FFFFFF"/>
      </a:lt1>
      <a:dk2>
        <a:srgbClr val="095484"/>
      </a:dk2>
      <a:lt2>
        <a:srgbClr val="86B2DE"/>
      </a:lt2>
      <a:accent1>
        <a:srgbClr val="095484"/>
      </a:accent1>
      <a:accent2>
        <a:srgbClr val="38A38E"/>
      </a:accent2>
      <a:accent3>
        <a:srgbClr val="2A7D6D"/>
      </a:accent3>
      <a:accent4>
        <a:srgbClr val="FAB315"/>
      </a:accent4>
      <a:accent5>
        <a:srgbClr val="714B71"/>
      </a:accent5>
      <a:accent6>
        <a:srgbClr val="095484"/>
      </a:accent6>
      <a:hlink>
        <a:srgbClr val="BDBDC0"/>
      </a:hlink>
      <a:folHlink>
        <a:srgbClr val="7D7F8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upta Theme" id="{F4C0F552-B04E-544A-A175-E5A4E761995C}" vid="{8669CA9F-4451-0245-B150-EB9259F371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608A535-FAD7-AF46-A238-EFFA12CCDCEF}">
  <we:reference id="wa200005234" version="1.0.0.0" store="en-US" storeType="OMEX"/>
  <we:alternateReferences>
    <we:reference id="wa200005234" version="1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1461</TotalTime>
  <Words>897</Words>
  <Application>Microsoft Office PowerPoint</Application>
  <PresentationFormat>Widescreen</PresentationFormat>
  <Paragraphs>178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Courier New</vt:lpstr>
      <vt:lpstr>Gill Sans MT</vt:lpstr>
      <vt:lpstr>Wingdings</vt:lpstr>
      <vt:lpstr>Gupta Theme</vt:lpstr>
      <vt:lpstr>Wired For Delay: Navigating Electrical Lead Time Hurdles</vt:lpstr>
      <vt:lpstr>How did we get here</vt:lpstr>
      <vt:lpstr>Meanwhile… Advancement of Industries and Technology</vt:lpstr>
      <vt:lpstr>Water and Wastewater Industry We are the little guys</vt:lpstr>
      <vt:lpstr>PowerPoint Presentation</vt:lpstr>
      <vt:lpstr>Typical equipment lead times</vt:lpstr>
      <vt:lpstr>Typical equipment lead times</vt:lpstr>
      <vt:lpstr>Typical equipment lead times</vt:lpstr>
      <vt:lpstr>Case Study #1 – SAWS Medio Creek WRC Generators</vt:lpstr>
      <vt:lpstr>Case Study #2 – SAWS Steven M. Clouse  Vista Gear</vt:lpstr>
      <vt:lpstr>Case Study #3 - Pflugerville WCRWWTF</vt:lpstr>
      <vt:lpstr>Case Study #4 – NTMWD South Mesquite Headworks</vt:lpstr>
      <vt:lpstr>PowerPoint Presentation</vt:lpstr>
      <vt:lpstr>What Do we do now?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Wired for Delay: Navigating Electrical Lead Time Hurdles</dc:title>
  <dc:creator>Daniel Ghobrial</dc:creator>
  <cp:lastModifiedBy>Daniel Ghobrial</cp:lastModifiedBy>
  <cp:revision>29</cp:revision>
  <dcterms:created xsi:type="dcterms:W3CDTF">2024-09-06T16:38:40Z</dcterms:created>
  <dcterms:modified xsi:type="dcterms:W3CDTF">2024-09-27T06:42:46Z</dcterms:modified>
</cp:coreProperties>
</file>