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73" r:id="rId5"/>
    <p:sldId id="257" r:id="rId6"/>
    <p:sldId id="267" r:id="rId7"/>
    <p:sldId id="258" r:id="rId8"/>
    <p:sldId id="259" r:id="rId9"/>
    <p:sldId id="277" r:id="rId10"/>
    <p:sldId id="270" r:id="rId11"/>
    <p:sldId id="274" r:id="rId12"/>
    <p:sldId id="276" r:id="rId13"/>
    <p:sldId id="268" r:id="rId14"/>
    <p:sldId id="260" r:id="rId15"/>
    <p:sldId id="262" r:id="rId16"/>
    <p:sldId id="271" r:id="rId17"/>
    <p:sldId id="272" r:id="rId18"/>
    <p:sldId id="264" r:id="rId19"/>
    <p:sldId id="263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EEEB-30A6-1B19-B3D0-D616D3237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36AF9-C297-FEEA-A8F7-294818FE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2A93F-FF9C-8B78-09DD-27B34F82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4FE0-9B71-4930-9F73-D99E72B13D6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17974-DEF4-279A-5AFE-784D984CC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05B74-0F58-C510-0989-5FD5BC41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B23F-BD4C-4DAE-95DC-57103BBA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7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8B6E-98EF-0867-E162-99A8E214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00859-66E2-3FE2-CEF4-7DD595B99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69FF-DA8B-F31A-F57C-499E7E23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4FE0-9B71-4930-9F73-D99E72B13D6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18565-FA46-4C45-4D02-6BF8E2E06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E0473-86AE-8A30-2E15-712668C1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B23F-BD4C-4DAE-95DC-57103BBA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1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17FA72-A7D0-F215-1A8F-87FED60ED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563548-5FCD-8FBC-E8E1-4ED4A28FF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9C911-3DB5-598A-8AB3-7E755AA7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4FE0-9B71-4930-9F73-D99E72B13D6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E78CF-27E8-E95D-39F2-DF5346713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D47EF-40FE-BE65-73A2-8067DA82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B23F-BD4C-4DAE-95DC-57103BBA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15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D27040-3760-48B5-B60D-C9C6FB3E80DB}"/>
              </a:ext>
            </a:extLst>
          </p:cNvPr>
          <p:cNvCxnSpPr>
            <a:cxnSpLocks/>
          </p:cNvCxnSpPr>
          <p:nvPr/>
        </p:nvCxnSpPr>
        <p:spPr>
          <a:xfrm>
            <a:off x="838200" y="4143375"/>
            <a:ext cx="1433529" cy="0"/>
          </a:xfrm>
          <a:prstGeom prst="line">
            <a:avLst/>
          </a:prstGeom>
          <a:ln w="76200">
            <a:solidFill>
              <a:srgbClr val="64C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D74BC-9DF4-41E8-93B4-1F64C2977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828" y="2625328"/>
            <a:ext cx="10594972" cy="1339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02893-AE9F-4FE4-87EA-E0422EE235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8825" y="4302125"/>
            <a:ext cx="10594975" cy="160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3138A1-048C-457A-A4F9-DD0937A1B2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826" y="6313488"/>
            <a:ext cx="3238500" cy="392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AE0BFC4-446A-4C5D-BB24-C6B8D56F1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50" y="6313488"/>
            <a:ext cx="3238500" cy="392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3BF7E9F-83BB-4A38-B25E-FA011F9447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15300" y="6313488"/>
            <a:ext cx="3238500" cy="392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0194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37C3-5524-496A-A497-58103527F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194" y="1122363"/>
            <a:ext cx="10177806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C9BF0-C6D4-47FC-9C5B-886277A3A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194" y="3602038"/>
            <a:ext cx="10177806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381002-1EF7-45E1-B867-C1C520C16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9562" y="6148250"/>
            <a:ext cx="6548437" cy="462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45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D81D2-0AB3-48F7-9BF8-4319F6B56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3896" y="1825625"/>
            <a:ext cx="4539792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C3D72-255F-4451-B8D1-7BC6FFE35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4008" y="1825625"/>
            <a:ext cx="4539792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956F8D-000A-4E8C-B8BF-1281DC64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896" y="365125"/>
            <a:ext cx="9279903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6E1605-F9F4-4AAD-962D-16877AABC7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3896" y="6311900"/>
            <a:ext cx="9279903" cy="462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587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F1CC-3CF1-406D-BB37-ED431F373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896" y="365125"/>
            <a:ext cx="9279903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D5CDE-F271-48E9-8B70-232922DF8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73896" y="1825625"/>
            <a:ext cx="9279903" cy="4351338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2AA815-5BEA-4619-8002-2D20D6130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3896" y="6311900"/>
            <a:ext cx="9279903" cy="462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270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F1CC-3CF1-406D-BB37-ED431F373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896" y="365125"/>
            <a:ext cx="9279903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EC34DE-01E2-41D9-BB15-7455BE957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3896" y="1825625"/>
            <a:ext cx="9279902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8EE3915-7A12-403E-99A2-946F2389BF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3896" y="6311900"/>
            <a:ext cx="9279903" cy="462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971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EC34DE-01E2-41D9-BB15-7455BE957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3896" y="395926"/>
            <a:ext cx="9279902" cy="57810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0EB1C51-5236-4E60-B39B-3B291EA2F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3896" y="6311900"/>
            <a:ext cx="9279903" cy="462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213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ABB63-9490-4817-A57A-1C255A34D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2308" y="1681163"/>
            <a:ext cx="446100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F4C5A-C75C-407A-B8DE-ED7C3D489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2308" y="2505075"/>
            <a:ext cx="4461006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68B79-85EA-4BDB-A163-56BA971A8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2412" y="1681163"/>
            <a:ext cx="448297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70E724-E79D-470E-B6E3-C428A8773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2412" y="2505075"/>
            <a:ext cx="4482975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BF1EDD-A7ED-4B1F-9724-E113A1BC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896" y="365125"/>
            <a:ext cx="9279903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5F1C686-7949-4A03-8B9F-F83F08250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3896" y="6311900"/>
            <a:ext cx="9279903" cy="462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582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CF24-39C8-4127-ACED-E13EF1DD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05389-3EC9-419A-921B-1602CC1BF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103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A0FB3F-E6FE-4E8E-BB39-80DE63E2D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5771070"/>
            <a:ext cx="10515599" cy="272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60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9DBA1-9A2C-2706-5882-B66798C1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92271-B81F-13C2-B669-6FEC8DE04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81094-706B-478C-53B3-1C9B8AE8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4FE0-9B71-4930-9F73-D99E72B13D6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C473A-12D8-26C3-0A76-FE87344A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D9CC7-D1E9-68EA-A9C4-A10E15B5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B23F-BD4C-4DAE-95DC-57103BBA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11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05389-3EC9-419A-921B-1602CC1BF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3061"/>
            <a:ext cx="10515600" cy="520359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B8B693-88A4-4A17-96D4-7908F6654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5771070"/>
            <a:ext cx="10515599" cy="272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52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024C-8954-419B-99B8-24A66480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2B4A3-D81B-4337-A034-FE503ED70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08576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19A22-3BF0-4E4D-B2BD-1F845DE06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8207C46-DDB2-4411-9F83-17CA0D03D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5771070"/>
            <a:ext cx="10515599" cy="272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218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355EED0-EFC2-4F33-9197-375C84ED0D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5771070"/>
            <a:ext cx="10515599" cy="272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273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A4D3D74-D60F-467A-A176-0507DE0D72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5771070"/>
            <a:ext cx="10515599" cy="272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286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A4D3D74-D60F-467A-A176-0507DE0D72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5771070"/>
            <a:ext cx="10515599" cy="272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4F5FA-86AD-4797-BD8D-4F86EEE23E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347273"/>
            <a:ext cx="10515599" cy="3289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810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EEEB-30A6-1B19-B3D0-D616D3237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36AF9-C297-FEEA-A8F7-294818FE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2A93F-FF9C-8B78-09DD-27B34F82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4FE0-9B71-4930-9F73-D99E72B13D6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17974-DEF4-279A-5AFE-784D984CC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05B74-0F58-C510-0989-5FD5BC41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B23F-BD4C-4DAE-95DC-57103BBA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13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9DBA1-9A2C-2706-5882-B66798C1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92271-B81F-13C2-B669-6FEC8DE04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81094-706B-478C-53B3-1C9B8AE8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4FE0-9B71-4930-9F73-D99E72B13D6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C473A-12D8-26C3-0A76-FE87344A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D9CC7-D1E9-68EA-A9C4-A10E15B5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B23F-BD4C-4DAE-95DC-57103BBA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DAFBF-0632-DCDD-B364-9C58AEE2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97046-512A-A271-720C-02C6BC59D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1ABB9-4B00-F95C-0D59-FC1BB1A9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4FE0-9B71-4930-9F73-D99E72B13D6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03B5D-D807-A192-716A-E325E75F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F9EC8-3B90-459E-ED1C-7E9BCDBB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B23F-BD4C-4DAE-95DC-57103BBA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6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5CA09-E07D-0467-2065-89288B9D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DD90F-68B6-B10A-0512-6391E78B4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A1484-E5B7-42DA-5B4D-02C2A3E11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AF43A-B71D-272B-E452-E4317434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4FE0-9B71-4930-9F73-D99E72B13D6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1EA68-0E81-803C-65E0-1CDE2B50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F670E-CAE4-A2E8-081C-4C3E9D1E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B23F-BD4C-4DAE-95DC-57103BBA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7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A80C7-8494-35CC-2D51-410F6F9E2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54E6D-6692-8214-A8AF-71DE34AF9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2D4DC-7D54-1917-FC74-1C3F48531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60F5D-F50B-27AC-87FF-29DC47904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45A5B9-030B-7CC8-3526-C63D159D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ADD027-9A8B-6439-F71B-7AC89A63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4FE0-9B71-4930-9F73-D99E72B13D6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0C0509-5D71-CE1E-21B4-2F665C32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995F80-4FDF-5A86-ED9A-F1FAB536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B23F-BD4C-4DAE-95DC-57103BBA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6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F7F12-E5BA-1D75-CD2C-E3CE214EE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DE3B5-3ACA-84B3-364B-D18D0B40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4FE0-9B71-4930-9F73-D99E72B13D6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23760-7D57-4E4C-56E7-6DC96612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5F053-E3AC-52DE-0B4E-73E58D32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B23F-BD4C-4DAE-95DC-57103BBA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9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36903-89C6-AE03-9E87-7AD77070F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4FE0-9B71-4930-9F73-D99E72B13D6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CBD948-4D99-6484-E047-C6F2BC02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844A3-CB62-773F-49D2-E3438B53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B23F-BD4C-4DAE-95DC-57103BBA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4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740B-9C83-2355-DD74-2CE3EC1D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76928-5200-EADE-24ED-94DC3EF6F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4101F-BA8D-64B1-C0FD-106432F25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902A3-4125-CBF5-1481-C7920420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4FE0-9B71-4930-9F73-D99E72B13D6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A21AD-78F3-C4EF-1ED3-915111A6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63667-E4E4-20EC-39E4-33E76AD7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B23F-BD4C-4DAE-95DC-57103BBA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8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553A-B6F3-B729-C644-18C7C2535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4B9A5-9C54-986F-8C11-3CB5A97DC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AD13A-D963-11ED-8CD8-3A5068065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B8A11-C485-704C-5F74-9B31A8A7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4FE0-9B71-4930-9F73-D99E72B13D6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89434-0A81-AFE2-B31A-38D2501EB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31BFB-1938-E891-B4FC-1AE4005B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B23F-BD4C-4DAE-95DC-57103BBA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4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210419-0A58-94F0-88B7-62F6C3DC0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A14EB-2374-67AD-686E-9EC0B193E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A4CC8-0755-5108-08CA-D77E96001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914FE0-9B71-4930-9F73-D99E72B13D6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CE608-F6BD-0A96-9B62-806B9625A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D5A9C-A47C-9989-7615-293D004A2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3BB23F-BD4C-4DAE-95DC-57103BBA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9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28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www.researchgate.net/figure/Localized-application-of-compost-directly-to-bed-Photograph-by-Monica-Ozores-Hampton_fig1_29212434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6.xml"/><Relationship Id="rId5" Type="http://schemas.openxmlformats.org/officeDocument/2006/relationships/hyperlink" Target="https://www.dreamstime.com/illustration/sports-coach-game-plan.html" TargetMode="Externa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Relationship Id="rId5" Type="http://schemas.openxmlformats.org/officeDocument/2006/relationships/hyperlink" Target="https://www.reddit.com/r/nostalgia/comments/124v16o/the_ateam_1983_1987/?rdt=61968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Relationship Id="rId4" Type="http://schemas.openxmlformats.org/officeDocument/2006/relationships/hyperlink" Target="https://www.michigandaily.com/news/government/five-bills-to-watch-in-the-michigan-legislature-january-202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DBC2-F3D7-7710-3E1C-614C0D39C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598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Biosolids: The Complex Journey of PFAS to Soils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6F97B-DFC3-29ED-A7D9-6F0E59796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90891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Caitlin Ruff (Black &amp; Veatch)</a:t>
            </a:r>
          </a:p>
          <a:p>
            <a:r>
              <a:rPr lang="en-US" dirty="0"/>
              <a:t>Matt Berg (Jacobs)</a:t>
            </a:r>
          </a:p>
          <a:p>
            <a:r>
              <a:rPr lang="en-US" dirty="0"/>
              <a:t>Noe Martinez (Austin Water)</a:t>
            </a:r>
          </a:p>
          <a:p>
            <a:r>
              <a:rPr lang="en-US" dirty="0"/>
              <a:t>WEAT Biosolids Committee PFAS Task Force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E93DC-FD1C-1A05-A593-6499D84EE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298421"/>
            <a:ext cx="2629099" cy="2261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B0ABCF-C51E-D0FF-8682-CCAE09D3A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244" y="2298421"/>
            <a:ext cx="3548692" cy="2462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62B08B-E67C-EB19-5AFF-AF45BB1F852D}"/>
              </a:ext>
            </a:extLst>
          </p:cNvPr>
          <p:cNvSpPr txBox="1"/>
          <p:nvPr/>
        </p:nvSpPr>
        <p:spPr>
          <a:xfrm>
            <a:off x="8183232" y="4706774"/>
            <a:ext cx="368671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Localized application of compost directly to bed. Photograph by: Monica... | Download Scientific Diagram</a:t>
            </a:r>
            <a:endParaRPr lang="en-US" sz="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46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70F53F-88FE-2C6D-ECAB-84B6068FA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108" y="1690687"/>
            <a:ext cx="5355777" cy="4802189"/>
          </a:xfrm>
        </p:spPr>
        <p:txBody>
          <a:bodyPr/>
          <a:lstStyle/>
          <a:p>
            <a:r>
              <a:rPr lang="en-US" dirty="0"/>
              <a:t>&gt;50% have sampled for PFAS</a:t>
            </a:r>
          </a:p>
          <a:p>
            <a:endParaRPr lang="en-US" dirty="0"/>
          </a:p>
          <a:p>
            <a:r>
              <a:rPr lang="en-US" dirty="0"/>
              <a:t>Highlights Utilities concerns, but also their forward thinking.</a:t>
            </a:r>
          </a:p>
          <a:p>
            <a:endParaRPr lang="en-US" dirty="0"/>
          </a:p>
          <a:p>
            <a:r>
              <a:rPr lang="en-US" dirty="0"/>
              <a:t>The first step in solving the issue is understanding if your utility has a PFAS issue in their biosolids.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A0AED7-C785-3C6C-12DD-B3FF9E8D0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886" y="1477834"/>
            <a:ext cx="5111049" cy="44295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404E24E-50AD-9A40-15BC-CA365B93007C}"/>
              </a:ext>
            </a:extLst>
          </p:cNvPr>
          <p:cNvSpPr txBox="1">
            <a:spLocks/>
          </p:cNvSpPr>
          <p:nvPr/>
        </p:nvSpPr>
        <p:spPr>
          <a:xfrm>
            <a:off x="1964473" y="36512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/>
              <a:t>Utilities, Their Biosolids, and Their PFAS?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0994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70F53F-88FE-2C6D-ECAB-84B6068FA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108" y="1690687"/>
            <a:ext cx="5355777" cy="4429575"/>
          </a:xfrm>
        </p:spPr>
        <p:txBody>
          <a:bodyPr/>
          <a:lstStyle/>
          <a:p>
            <a:r>
              <a:rPr lang="en-US" dirty="0"/>
              <a:t>50% of those samples found PFAS in some quantity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While it may not be an issue for every utility, it’s a widespread issue and may require a response from every utility.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04E24E-50AD-9A40-15BC-CA365B93007C}"/>
              </a:ext>
            </a:extLst>
          </p:cNvPr>
          <p:cNvSpPr txBox="1">
            <a:spLocks/>
          </p:cNvSpPr>
          <p:nvPr/>
        </p:nvSpPr>
        <p:spPr>
          <a:xfrm>
            <a:off x="1964473" y="36512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/>
              <a:t>Utilities, Their Biosolids, and Their PFAS?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8E2C7-43FA-4377-65E0-12B6C6075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885" y="1690687"/>
            <a:ext cx="5111048" cy="44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05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CEDC-639D-7C9B-1C77-6EE55D2EF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982" y="300050"/>
            <a:ext cx="10515600" cy="1325563"/>
          </a:xfrm>
        </p:spPr>
        <p:txBody>
          <a:bodyPr/>
          <a:lstStyle/>
          <a:p>
            <a:r>
              <a:rPr lang="en-US" dirty="0"/>
              <a:t>WEAT’s Work on PFAS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D17F0-02CB-C4AB-590C-49C3C2E82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445" y="1389943"/>
            <a:ext cx="6963809" cy="4351338"/>
          </a:xfrm>
        </p:spPr>
        <p:txBody>
          <a:bodyPr/>
          <a:lstStyle/>
          <a:p>
            <a:r>
              <a:rPr lang="en-US" dirty="0"/>
              <a:t>Active Engagement from the Biosolids Management Committee</a:t>
            </a:r>
          </a:p>
          <a:p>
            <a:pPr lvl="1"/>
            <a:r>
              <a:rPr lang="en-US" dirty="0"/>
              <a:t>3-Webinar Series from June 17, 2021</a:t>
            </a:r>
          </a:p>
          <a:p>
            <a:pPr lvl="1"/>
            <a:r>
              <a:rPr lang="en-US" dirty="0"/>
              <a:t>Webinar on PFAS Sampling, August 14</a:t>
            </a:r>
            <a:r>
              <a:rPr lang="en-US" baseline="30000" dirty="0"/>
              <a:t>th</a:t>
            </a:r>
            <a:r>
              <a:rPr lang="en-US" dirty="0"/>
              <a:t>, 2024 (100+ attendees)</a:t>
            </a:r>
          </a:p>
          <a:p>
            <a:pPr lvl="1"/>
            <a:r>
              <a:rPr lang="en-US" dirty="0"/>
              <a:t>White Paper for 89</a:t>
            </a:r>
            <a:r>
              <a:rPr lang="en-US" baseline="30000" dirty="0"/>
              <a:t>th</a:t>
            </a:r>
            <a:r>
              <a:rPr lang="en-US" dirty="0"/>
              <a:t> Texas Legislature</a:t>
            </a:r>
          </a:p>
          <a:p>
            <a:pPr lvl="1"/>
            <a:r>
              <a:rPr lang="en-US" dirty="0"/>
              <a:t>Comments produced on State Chemist’s proposed rule change, Comments to be provided on EPA’s draft risk analysis</a:t>
            </a:r>
          </a:p>
          <a:p>
            <a:pPr lvl="1"/>
            <a:r>
              <a:rPr lang="en-US" dirty="0"/>
              <a:t>Actively engaged with the Legislators and Legislative Committees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ACFC92-685E-CC2D-F588-271CE64F9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254" y="1625613"/>
            <a:ext cx="3224983" cy="16985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6179EB-3B0B-6798-8C75-BC3BAB071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254" y="3890349"/>
            <a:ext cx="3242367" cy="185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86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6ED1-52A4-2A36-7B1B-A3E07EAD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290" y="0"/>
            <a:ext cx="5231439" cy="1322888"/>
          </a:xfrm>
        </p:spPr>
        <p:txBody>
          <a:bodyPr>
            <a:normAutofit/>
          </a:bodyPr>
          <a:lstStyle/>
          <a:p>
            <a:r>
              <a:rPr lang="en-US" dirty="0"/>
              <a:t>The White Paper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D951F-F407-4930-36CE-464D742D73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" b="526"/>
          <a:stretch/>
        </p:blipFill>
        <p:spPr>
          <a:xfrm>
            <a:off x="1885632" y="690562"/>
            <a:ext cx="4745647" cy="6110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7D5DA0-5E79-DFB6-FFDF-7E36C2721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381" y="690562"/>
            <a:ext cx="4781842" cy="611097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9401F-95DE-EF1E-049F-D11A11438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85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88F8C6-9270-B80A-A2C3-883308F6C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049" y="0"/>
            <a:ext cx="7635902" cy="646232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2E8F532-FE6F-B758-64C7-C4A71154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E4B55E-15E1-2DCF-BAB8-BFF57706F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06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72CFE9-DE02-8AF0-E16D-EE3F7BE5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1A6868-238B-6768-8804-090AB5492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EE4598-E11F-0685-FDBB-370C3C5A1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386" y="472648"/>
            <a:ext cx="7216765" cy="2568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9A580D-0E57-647D-A18F-A9B5CA51C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635" y="3040811"/>
            <a:ext cx="3749365" cy="35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816126-0166-8C28-8497-CB67FFD3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679" y="4423280"/>
            <a:ext cx="3718882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48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1DC0B2-A436-A40F-0FF9-5B11C6D4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D08C37-10EB-E20A-C26A-53B389582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5802FF-D3CF-7C98-6C3E-C840A8296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404" y="1168429"/>
            <a:ext cx="3619814" cy="5418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DE1333-CEAF-EB50-E9CE-975BE04F8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783" y="0"/>
            <a:ext cx="3439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05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658D6-B869-CD37-0860-10D8A9C8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024" y="281849"/>
            <a:ext cx="10515600" cy="1325563"/>
          </a:xfrm>
        </p:spPr>
        <p:txBody>
          <a:bodyPr/>
          <a:lstStyle/>
          <a:p>
            <a:r>
              <a:rPr lang="en-US" dirty="0"/>
              <a:t>Recommendations to Utilities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3F8C5-FF9C-63B6-F074-70D82C6CD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584" y="1253331"/>
            <a:ext cx="6591889" cy="53228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Test your influent, effluent, and biosolids for PFAS!</a:t>
            </a:r>
          </a:p>
          <a:p>
            <a:r>
              <a:rPr lang="en-US" dirty="0"/>
              <a:t>Start work on a PFAS Plan:</a:t>
            </a:r>
          </a:p>
          <a:p>
            <a:pPr lvl="1"/>
            <a:r>
              <a:rPr lang="en-US" dirty="0"/>
              <a:t>Where is PFAS at your facility coming from?</a:t>
            </a:r>
          </a:p>
          <a:p>
            <a:pPr lvl="1"/>
            <a:r>
              <a:rPr lang="en-US" dirty="0"/>
              <a:t>Is a PFAS Pretreatment Program an option?</a:t>
            </a:r>
          </a:p>
          <a:p>
            <a:pPr lvl="1"/>
            <a:r>
              <a:rPr lang="en-US" dirty="0"/>
              <a:t>What are the options for your biosolids?</a:t>
            </a:r>
          </a:p>
          <a:p>
            <a:pPr lvl="2"/>
            <a:r>
              <a:rPr lang="en-US" dirty="0"/>
              <a:t>Landfill/Sewage Sludge Lagoon?</a:t>
            </a:r>
          </a:p>
          <a:p>
            <a:pPr lvl="2"/>
            <a:r>
              <a:rPr lang="en-US" dirty="0"/>
              <a:t>Incinerate/Pyrolysis?</a:t>
            </a:r>
          </a:p>
          <a:p>
            <a:pPr lvl="2"/>
            <a:r>
              <a:rPr lang="en-US" dirty="0"/>
              <a:t>PFAS treatment and continue land application?</a:t>
            </a:r>
          </a:p>
          <a:p>
            <a:pPr lvl="2"/>
            <a:r>
              <a:rPr lang="en-US" dirty="0"/>
              <a:t>Life Cycle Cost Analysis! Rate impacts?</a:t>
            </a:r>
          </a:p>
          <a:p>
            <a:r>
              <a:rPr lang="en-US" dirty="0"/>
              <a:t>Communicate with Stakeholders:</a:t>
            </a:r>
          </a:p>
          <a:p>
            <a:pPr lvl="1"/>
            <a:r>
              <a:rPr lang="en-US" dirty="0"/>
              <a:t>Here’s what we know</a:t>
            </a:r>
          </a:p>
          <a:p>
            <a:pPr lvl="1"/>
            <a:r>
              <a:rPr lang="en-US" dirty="0"/>
              <a:t>Here’s what we need to find out</a:t>
            </a:r>
          </a:p>
          <a:p>
            <a:pPr lvl="1"/>
            <a:r>
              <a:rPr lang="en-US" dirty="0"/>
              <a:t>Here’s our plan moving forward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645F8-7A67-2897-45CB-1DCFCEDCC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248" y="1323621"/>
            <a:ext cx="4058076" cy="4281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E628B1-0B7C-12E0-26A2-8EF024854972}"/>
              </a:ext>
            </a:extLst>
          </p:cNvPr>
          <p:cNvSpPr txBox="1"/>
          <p:nvPr/>
        </p:nvSpPr>
        <p:spPr>
          <a:xfrm>
            <a:off x="9142830" y="5437650"/>
            <a:ext cx="21497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Sports Coach Game Plan Stock Illustrations – 857 Sports Coach Game Plan Stock Illustrations, Vectors &amp; Clipart - </a:t>
            </a:r>
            <a:r>
              <a:rPr lang="en-US" sz="700" dirty="0" err="1">
                <a:solidFill>
                  <a:schemeClr val="bg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Dreamstime</a:t>
            </a:r>
            <a:endParaRPr lang="en-US" sz="7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50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2303-92A4-F10B-4F12-25ABEB43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EPA Draft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DC167-ECB6-3DBD-9BB1-481CB8675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Assessment for human health and environmental risks associated with biosolids disposal including land application, surface disposal, and incineration.</a:t>
            </a:r>
          </a:p>
          <a:p>
            <a:r>
              <a:rPr lang="en-US" dirty="0"/>
              <a:t>Focuses on PFOS and PFOA due to their persistence through typical treatment processes, they bioaccumulate, and they sorb to solids. </a:t>
            </a:r>
          </a:p>
          <a:p>
            <a:r>
              <a:rPr lang="en-US" dirty="0"/>
              <a:t>3 land application scenarios:</a:t>
            </a:r>
          </a:p>
          <a:p>
            <a:pPr lvl="1"/>
            <a:r>
              <a:rPr lang="en-US" dirty="0"/>
              <a:t>Pasture Farm</a:t>
            </a:r>
          </a:p>
          <a:p>
            <a:pPr lvl="1"/>
            <a:r>
              <a:rPr lang="en-US" dirty="0"/>
              <a:t>Crop Farm</a:t>
            </a:r>
          </a:p>
          <a:p>
            <a:pPr lvl="1"/>
            <a:r>
              <a:rPr lang="en-US" dirty="0"/>
              <a:t>Reclamation of Soil</a:t>
            </a:r>
          </a:p>
        </p:txBody>
      </p:sp>
    </p:spTree>
    <p:extLst>
      <p:ext uri="{BB962C8B-B14F-4D97-AF65-F5344CB8AC3E}">
        <p14:creationId xmlns:p14="http://schemas.microsoft.com/office/powerpoint/2010/main" val="2603958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2303-92A4-F10B-4F12-25ABEB43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EPA Draft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DC167-ECB6-3DBD-9BB1-481CB8675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Risk Assessment estimated risks from land application are above the EPA’s acceptable threshold, but only for those who work on the farm and/or consume its products regularly.</a:t>
            </a:r>
          </a:p>
          <a:p>
            <a:pPr lvl="1"/>
            <a:r>
              <a:rPr lang="en-US" dirty="0"/>
              <a:t>Risks are highest for those who consume the products from pasture farms and crop farms that received biosolids land application.</a:t>
            </a:r>
          </a:p>
          <a:p>
            <a:pPr lvl="1"/>
            <a:r>
              <a:rPr lang="en-US" dirty="0"/>
              <a:t>Risk increases linearly with PFAS concentration.</a:t>
            </a:r>
          </a:p>
          <a:p>
            <a:r>
              <a:rPr lang="en-US" dirty="0"/>
              <a:t>Risk Assessment did not quantify risks from incineration, but noted risks are possible.</a:t>
            </a:r>
          </a:p>
          <a:p>
            <a:r>
              <a:rPr lang="en-US" dirty="0"/>
              <a:t>Risk Assessment does not contextualize risk by comparing to “average American” or to the risk associated with PFAS in cookware, food packaging, etc.</a:t>
            </a:r>
          </a:p>
        </p:txBody>
      </p:sp>
    </p:spTree>
    <p:extLst>
      <p:ext uri="{BB962C8B-B14F-4D97-AF65-F5344CB8AC3E}">
        <p14:creationId xmlns:p14="http://schemas.microsoft.com/office/powerpoint/2010/main" val="283538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1465-611B-E1A1-1BB3-1F44011D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420" y="551556"/>
            <a:ext cx="10515600" cy="1325563"/>
          </a:xfrm>
        </p:spPr>
        <p:txBody>
          <a:bodyPr/>
          <a:lstStyle/>
          <a:p>
            <a:r>
              <a:rPr lang="en-US" dirty="0"/>
              <a:t>The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10AD2-46AA-F171-6B45-3931DB5CD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163" y="162520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Made up of  committee members and some PFAS experts who got involved, for a total of 12 people.</a:t>
            </a:r>
          </a:p>
          <a:p>
            <a:r>
              <a:rPr lang="en-US" dirty="0"/>
              <a:t>Big thanks to, along with others:</a:t>
            </a:r>
          </a:p>
          <a:p>
            <a:pPr lvl="1"/>
            <a:r>
              <a:rPr lang="en-US" dirty="0"/>
              <a:t>Felipe Gutierrez </a:t>
            </a:r>
            <a:r>
              <a:rPr lang="en-US" dirty="0" err="1"/>
              <a:t>Ph.D</a:t>
            </a:r>
            <a:r>
              <a:rPr lang="en-US" dirty="0"/>
              <a:t>, P.E., Texas State University</a:t>
            </a:r>
          </a:p>
          <a:p>
            <a:pPr lvl="1"/>
            <a:r>
              <a:rPr lang="en-US" dirty="0"/>
              <a:t>Matt Berg P.E., Jacobs</a:t>
            </a:r>
          </a:p>
          <a:p>
            <a:pPr lvl="1"/>
            <a:r>
              <a:rPr lang="en-US" dirty="0"/>
              <a:t>Ben Davis, Renda Environmental</a:t>
            </a:r>
          </a:p>
          <a:p>
            <a:pPr lvl="1"/>
            <a:r>
              <a:rPr lang="en-US" dirty="0"/>
              <a:t>Samir Mathur P.E., CDM Smith</a:t>
            </a:r>
          </a:p>
          <a:p>
            <a:pPr lvl="1"/>
            <a:r>
              <a:rPr lang="en-US" dirty="0"/>
              <a:t>Eric Spargimino P.E., CDM Smith</a:t>
            </a:r>
          </a:p>
          <a:p>
            <a:pPr lvl="1"/>
            <a:r>
              <a:rPr lang="en-US" dirty="0"/>
              <a:t>Pavani Silaparasetty, GHD</a:t>
            </a:r>
          </a:p>
          <a:p>
            <a:pPr lvl="1"/>
            <a:r>
              <a:rPr lang="en-US" dirty="0"/>
              <a:t>Grant Gayle, Brown and Caldwell</a:t>
            </a:r>
          </a:p>
          <a:p>
            <a:pPr lvl="1"/>
            <a:r>
              <a:rPr lang="en-US" dirty="0"/>
              <a:t>Kyle Thompson, </a:t>
            </a:r>
            <a:r>
              <a:rPr lang="en-US" dirty="0" err="1"/>
              <a:t>Ph.D</a:t>
            </a:r>
            <a:r>
              <a:rPr lang="en-US" dirty="0"/>
              <a:t> P.E., </a:t>
            </a:r>
            <a:r>
              <a:rPr lang="en-US" dirty="0" err="1"/>
              <a:t>Carollo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7DD21-65ED-5628-FF43-9BBDFAD6C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554" y="2097473"/>
            <a:ext cx="3367177" cy="4208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BA38DA-6A75-356D-5942-31E1364CB9A2}"/>
              </a:ext>
            </a:extLst>
          </p:cNvPr>
          <p:cNvSpPr txBox="1"/>
          <p:nvPr/>
        </p:nvSpPr>
        <p:spPr>
          <a:xfrm>
            <a:off x="8471554" y="6306444"/>
            <a:ext cx="18386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A-Team (1983 - 1987) : r/nostalgia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E67D0E-88FA-8D8B-19D9-69462923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533"/>
          <a:stretch/>
        </p:blipFill>
        <p:spPr>
          <a:xfrm>
            <a:off x="5976277" y="1027906"/>
            <a:ext cx="3970074" cy="29823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BFBD2A-6A1A-F1B8-0FA1-C1CBC46A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BBCDAB-E050-56F8-ECBF-DECBEDCB7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645" y="1690688"/>
            <a:ext cx="4915586" cy="2286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95209E-97D8-12AF-AB20-489D5D6FE1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49" t="28132" r="33490" b="9930"/>
          <a:stretch/>
        </p:blipFill>
        <p:spPr>
          <a:xfrm rot="21484">
            <a:off x="7118618" y="2562448"/>
            <a:ext cx="4963885" cy="309035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B28E1E-AF09-5FD4-B5B6-04DB41EFE159}"/>
              </a:ext>
            </a:extLst>
          </p:cNvPr>
          <p:cNvSpPr txBox="1">
            <a:spLocks/>
          </p:cNvSpPr>
          <p:nvPr/>
        </p:nvSpPr>
        <p:spPr>
          <a:xfrm>
            <a:off x="1512289" y="1362671"/>
            <a:ext cx="4800276" cy="54899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Lawsuit by Johnson County residents, 2024, blaming Synagro for contamination of farm land and cattle.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“Testing confirmed the presence of forever chemicals in soil, groundwater, surface water, water wells and in animal tissue near the affected areas of the county,” according to pres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s 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release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“None of the plaintiffs themselves used Synagro products, and the biosolids applied to neighboring properties met all EPA and Texas Commission on Environmental Quality requirements,” a Synagro spokesperson told KERA.</a:t>
            </a:r>
          </a:p>
          <a:p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“This situation threatens the very foundation of our agricultural community and the safety of our residents,” Johnson County Judge Christopher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Boedeker</a:t>
            </a:r>
            <a:endParaRPr lang="en-US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A50104C-410E-B22A-06E4-7461F056395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/>
          <a:srcRect l="8129" t="12393" r="34068" b="19253"/>
          <a:stretch/>
        </p:blipFill>
        <p:spPr>
          <a:xfrm>
            <a:off x="7720013" y="3851275"/>
            <a:ext cx="4471987" cy="29733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2002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7553-857C-C33E-1DDF-551C33ED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814" y="547067"/>
            <a:ext cx="10515600" cy="1325563"/>
          </a:xfrm>
        </p:spPr>
        <p:txBody>
          <a:bodyPr/>
          <a:lstStyle/>
          <a:p>
            <a:r>
              <a:rPr lang="en-US" dirty="0"/>
              <a:t>Diving into Texas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7AAAB-08A7-9F85-8522-63E8E6B3E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814" y="1627099"/>
            <a:ext cx="10515600" cy="45676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SB 736 (Menéndez)- seeking to require 25% of soil used on TXDOT landscaping projects be compost products.</a:t>
            </a:r>
          </a:p>
          <a:p>
            <a:pPr lvl="1"/>
            <a:r>
              <a:rPr lang="en-US" dirty="0"/>
              <a:t>Not specific to biosolids compost but does not exclude them.</a:t>
            </a:r>
          </a:p>
          <a:p>
            <a:pPr lvl="1"/>
            <a:r>
              <a:rPr lang="en-US" dirty="0"/>
              <a:t>Overall seen as positive by the biosolids industry has potential to create new markets.</a:t>
            </a:r>
          </a:p>
          <a:p>
            <a:pPr lvl="1"/>
            <a:r>
              <a:rPr lang="en-US" dirty="0"/>
              <a:t>Does not mention PFAS.</a:t>
            </a:r>
          </a:p>
          <a:p>
            <a:r>
              <a:rPr lang="en-US" dirty="0"/>
              <a:t>SB 768 (Menéndez)-  Seeking to direct University of Houston to conduct a study on PFAS effects on public health in collaboration with Texas Railroad Commission and TCEQ. </a:t>
            </a:r>
          </a:p>
          <a:p>
            <a:pPr lvl="1"/>
            <a:r>
              <a:rPr lang="en-US" dirty="0"/>
              <a:t>Identical Companion Bill: HB 1730 by Morales Shaw</a:t>
            </a:r>
          </a:p>
          <a:p>
            <a:pPr lvl="1"/>
            <a:r>
              <a:rPr lang="en-US" dirty="0"/>
              <a:t>Explicitly includes water used for public consumption, food and its packaging</a:t>
            </a:r>
          </a:p>
          <a:p>
            <a:pPr lvl="1"/>
            <a:r>
              <a:rPr lang="en-US" dirty="0"/>
              <a:t>Notably includes “</a:t>
            </a:r>
            <a:r>
              <a:rPr lang="en-US" i="1" dirty="0"/>
              <a:t>materials that likely contain perfluoroalkyl and polyfluoroalkyl chemicals” </a:t>
            </a:r>
            <a:r>
              <a:rPr lang="en-US" dirty="0"/>
              <a:t>which is likely to include biosolids.</a:t>
            </a:r>
          </a:p>
          <a:p>
            <a:pPr lvl="1"/>
            <a:r>
              <a:rPr lang="en-US" dirty="0"/>
              <a:t>Overall seen as a positive by the biosolids industry. </a:t>
            </a:r>
          </a:p>
        </p:txBody>
      </p:sp>
    </p:spTree>
    <p:extLst>
      <p:ext uri="{BB962C8B-B14F-4D97-AF65-F5344CB8AC3E}">
        <p14:creationId xmlns:p14="http://schemas.microsoft.com/office/powerpoint/2010/main" val="962100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BD2A-6A1A-F1B8-0FA1-C1CBC46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082" y="519311"/>
            <a:ext cx="10515600" cy="1325563"/>
          </a:xfrm>
        </p:spPr>
        <p:txBody>
          <a:bodyPr/>
          <a:lstStyle/>
          <a:p>
            <a:r>
              <a:rPr lang="en-US" dirty="0"/>
              <a:t>State Chemist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95038-568C-B25D-A73A-7A318CEA7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409" y="1253330"/>
            <a:ext cx="5094575" cy="5733825"/>
          </a:xfrm>
        </p:spPr>
        <p:txBody>
          <a:bodyPr/>
          <a:lstStyle/>
          <a:p>
            <a:r>
              <a:rPr lang="en-US" dirty="0"/>
              <a:t>Proposed Rule Change: Sought to disallow the application and marketing of any fertilizer product that contained “forever chemicals”. </a:t>
            </a:r>
          </a:p>
          <a:p>
            <a:endParaRPr lang="en-US" dirty="0"/>
          </a:p>
          <a:p>
            <a:r>
              <a:rPr lang="en-US" dirty="0"/>
              <a:t>Set broad, subjective, limits on what could be in fertilizer products.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Abandoned after Early Filing opened for the 89</a:t>
            </a:r>
            <a:r>
              <a:rPr lang="en-US" baseline="30000" dirty="0"/>
              <a:t>th</a:t>
            </a:r>
            <a:r>
              <a:rPr lang="en-US" dirty="0"/>
              <a:t> Texas Legislature.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3C712-7DCF-E582-52AA-9FCB20A66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511" y="195078"/>
            <a:ext cx="5236295" cy="64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90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6C9B1-7AB3-D26E-1885-E491E0470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05" r="20682" b="2"/>
          <a:stretch/>
        </p:blipFill>
        <p:spPr>
          <a:xfrm>
            <a:off x="1326764" y="1478756"/>
            <a:ext cx="4539792" cy="435133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382F7-4D74-7317-362F-B64D137E9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5446" y="927545"/>
            <a:ext cx="5866554" cy="583009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HB 1764 (Kerwin)- Relating to the production, sale, and use of agricultural products containing perfluoroalkyl and polyfluoroalkyl substances (PFAS); creating a criminal offense.</a:t>
            </a:r>
          </a:p>
          <a:p>
            <a:pPr marL="0" indent="0">
              <a:buNone/>
            </a:pPr>
            <a:endParaRPr lang="en-US" sz="9600" dirty="0"/>
          </a:p>
          <a:p>
            <a:pPr lvl="1"/>
            <a:r>
              <a:rPr lang="en-US" sz="9600" dirty="0"/>
              <a:t>Adds a definition for “perfluoroalkyl and polyfluoroalkyl substances” to Agricultural code (63.001): “any member of the class of manufactured fluorinated chemicals containing at least one fully fluorinated carbon atom”.</a:t>
            </a:r>
          </a:p>
          <a:p>
            <a:pPr marL="457200" lvl="1" indent="0">
              <a:buNone/>
            </a:pPr>
            <a:endParaRPr lang="en-US" sz="9600" dirty="0"/>
          </a:p>
          <a:p>
            <a:pPr lvl="1"/>
            <a:r>
              <a:rPr lang="en-US" sz="9600" dirty="0"/>
              <a:t>Adds a definition for “Sewage Sludge”: “any solid, semisolid, or liquid residue generated during treatment of sewage or septage at a municipal, commercial, or industrial wastewater treatment facility”.</a:t>
            </a:r>
          </a:p>
          <a:p>
            <a:endParaRPr lang="en-US" sz="1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14DAA-A95B-70B1-A2EE-834354BD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199" y="62880"/>
            <a:ext cx="5430875" cy="828055"/>
          </a:xfrm>
        </p:spPr>
        <p:txBody>
          <a:bodyPr>
            <a:normAutofit/>
          </a:bodyPr>
          <a:lstStyle/>
          <a:p>
            <a:r>
              <a:rPr lang="en-US" dirty="0"/>
              <a:t>The Texas House Bill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C19B6-240C-3860-29E3-57C9A36E5881}"/>
              </a:ext>
            </a:extLst>
          </p:cNvPr>
          <p:cNvSpPr txBox="1"/>
          <p:nvPr/>
        </p:nvSpPr>
        <p:spPr>
          <a:xfrm>
            <a:off x="1326764" y="5965031"/>
            <a:ext cx="9279903" cy="4620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800" kern="12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Five bills to watch in the Michigan legislature: January 2023</a:t>
            </a:r>
            <a:endParaRPr lang="en-US" sz="800" kern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CC77-4B06-EEF3-957C-6F05C289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111" y="542678"/>
            <a:ext cx="10515600" cy="1325563"/>
          </a:xfrm>
        </p:spPr>
        <p:txBody>
          <a:bodyPr/>
          <a:lstStyle/>
          <a:p>
            <a:r>
              <a:rPr lang="en-US" dirty="0"/>
              <a:t>The Texas House Bill (continued)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73DDA-CFD3-A736-2E76-AB2E2CB62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8111" y="2003178"/>
            <a:ext cx="10515600" cy="4351338"/>
          </a:xfrm>
        </p:spPr>
        <p:txBody>
          <a:bodyPr/>
          <a:lstStyle/>
          <a:p>
            <a:r>
              <a:rPr lang="en-US" dirty="0"/>
              <a:t>Adds subsection 5 to section 63.002 which would make 63.002 apply to “any biosolid, compost, wastewater residuals, industrial or sewage septage, sewage sludge, lagoon residuals, or other material intended for use as a fertilizer, soil amendment, topsoil replacement, or other similar agricultural purpose that contains or was produced from sewage sludge”. </a:t>
            </a:r>
          </a:p>
          <a:p>
            <a:r>
              <a:rPr lang="en-US" dirty="0"/>
              <a:t>Adds section 63.096 which prohibits the manufacture, sale, distribution, or application of any material described by subsection (a)(5) with: See the following table</a:t>
            </a:r>
          </a:p>
        </p:txBody>
      </p:sp>
    </p:spTree>
    <p:extLst>
      <p:ext uri="{BB962C8B-B14F-4D97-AF65-F5344CB8AC3E}">
        <p14:creationId xmlns:p14="http://schemas.microsoft.com/office/powerpoint/2010/main" val="2042056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CC77-4B06-EEF3-957C-6F05C289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111" y="542678"/>
            <a:ext cx="10515600" cy="1325563"/>
          </a:xfrm>
        </p:spPr>
        <p:txBody>
          <a:bodyPr/>
          <a:lstStyle/>
          <a:p>
            <a:r>
              <a:rPr lang="en-US" dirty="0"/>
              <a:t>The Texas House Bill (continued)	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5A6313C-DEC1-6399-5436-B778B142B2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129160405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11600427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8201429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47193749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07886125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86322313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97169603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46637838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4842569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Compound (HB 1674)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Measured by EPA 1633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Abbreviation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CASRN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Trigger Level (ppt)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Assumed Correct Name: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Measured by EPA 1633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Abbreviation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CASRN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07911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Perfluorobutyric acid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No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Unknown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Unknown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28,800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Perfluorobutanoic acid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Yes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PFBA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375-22-4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90885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Perfluorobutane sulfonate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Yes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PFBS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45187-15-3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40,300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16708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Perfluoropentanoic acid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Yes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PFPeA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2706-90-3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14,400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3321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perfluorohexane sulfonate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Yes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PFHxS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108427-53-8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300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7583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Perfluorohexanoic acid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Yes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PFHxA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307-24-4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9,400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36263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Perfluoroheptanoic acid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Yes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PFHpA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375-85-9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400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60425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Perfluorooctanoic sultanate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No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Unknown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Unknown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5,100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Perfluorooctanesulfonic acid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Yes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PFOS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1763-23-1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47731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Perfluorooctanoic acid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Yes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PFOA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335-67-1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900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8465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Perfluorooctane sulfonamide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No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Unknown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Unknown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2,700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1203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Perfluorononanoic acid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Yes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PFNA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375-95-1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1,500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5771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Perfluorodecanoic acid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Yes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PFDA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335-76-2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800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0646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Perfluorodecane sulfonate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Yes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PFDS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126105-34-8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800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19893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Perfluoroundecanoic acid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Yes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PFUnA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2058-94-8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800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2311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Perfluorododecanoic acid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Yes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PFDoA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307-55-1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800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7042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Perfluorotridecanoic acid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Yes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PFTrDA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72629-94-8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800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44211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Perfluorotridecanoic acid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No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Unknown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Unknown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800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Perfluorotetradecanoic acid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Yes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PFTeDA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376-06-7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1358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GenX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Yes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HFPO-DA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u="none" strike="noStrike">
                          <a:effectLst/>
                        </a:rPr>
                        <a:t>13252-13-6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800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5832250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6240466-46A7-42BC-D80A-360FB2EE8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186028"/>
              </p:ext>
            </p:extLst>
          </p:nvPr>
        </p:nvGraphicFramePr>
        <p:xfrm>
          <a:off x="1788111" y="1383062"/>
          <a:ext cx="9224771" cy="4630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7588">
                  <a:extLst>
                    <a:ext uri="{9D8B030D-6E8A-4147-A177-3AD203B41FA5}">
                      <a16:colId xmlns:a16="http://schemas.microsoft.com/office/drawing/2014/main" val="4161792169"/>
                    </a:ext>
                  </a:extLst>
                </a:gridCol>
                <a:gridCol w="747954">
                  <a:extLst>
                    <a:ext uri="{9D8B030D-6E8A-4147-A177-3AD203B41FA5}">
                      <a16:colId xmlns:a16="http://schemas.microsoft.com/office/drawing/2014/main" val="1678723581"/>
                    </a:ext>
                  </a:extLst>
                </a:gridCol>
                <a:gridCol w="858763">
                  <a:extLst>
                    <a:ext uri="{9D8B030D-6E8A-4147-A177-3AD203B41FA5}">
                      <a16:colId xmlns:a16="http://schemas.microsoft.com/office/drawing/2014/main" val="958363672"/>
                    </a:ext>
                  </a:extLst>
                </a:gridCol>
                <a:gridCol w="858763">
                  <a:extLst>
                    <a:ext uri="{9D8B030D-6E8A-4147-A177-3AD203B41FA5}">
                      <a16:colId xmlns:a16="http://schemas.microsoft.com/office/drawing/2014/main" val="3589943969"/>
                    </a:ext>
                  </a:extLst>
                </a:gridCol>
                <a:gridCol w="664848">
                  <a:extLst>
                    <a:ext uri="{9D8B030D-6E8A-4147-A177-3AD203B41FA5}">
                      <a16:colId xmlns:a16="http://schemas.microsoft.com/office/drawing/2014/main" val="4086604442"/>
                    </a:ext>
                  </a:extLst>
                </a:gridCol>
                <a:gridCol w="1980694">
                  <a:extLst>
                    <a:ext uri="{9D8B030D-6E8A-4147-A177-3AD203B41FA5}">
                      <a16:colId xmlns:a16="http://schemas.microsoft.com/office/drawing/2014/main" val="998474029"/>
                    </a:ext>
                  </a:extLst>
                </a:gridCol>
                <a:gridCol w="664848">
                  <a:extLst>
                    <a:ext uri="{9D8B030D-6E8A-4147-A177-3AD203B41FA5}">
                      <a16:colId xmlns:a16="http://schemas.microsoft.com/office/drawing/2014/main" val="260320157"/>
                    </a:ext>
                  </a:extLst>
                </a:gridCol>
                <a:gridCol w="886465">
                  <a:extLst>
                    <a:ext uri="{9D8B030D-6E8A-4147-A177-3AD203B41FA5}">
                      <a16:colId xmlns:a16="http://schemas.microsoft.com/office/drawing/2014/main" val="3745312298"/>
                    </a:ext>
                  </a:extLst>
                </a:gridCol>
                <a:gridCol w="664848">
                  <a:extLst>
                    <a:ext uri="{9D8B030D-6E8A-4147-A177-3AD203B41FA5}">
                      <a16:colId xmlns:a16="http://schemas.microsoft.com/office/drawing/2014/main" val="3055583821"/>
                    </a:ext>
                  </a:extLst>
                </a:gridCol>
              </a:tblGrid>
              <a:tr h="69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Compound (HB 1674)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Measured by EPA 1633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Abbreviation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CASRN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Trigger Level (ppt)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Assumed Correct Name: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Measured by EPA 1633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Abbreviation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CASRN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0502894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Perfluorobutyric</a:t>
                      </a: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acid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highlight>
                            <a:srgbClr val="FFFF00"/>
                          </a:highlight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highlight>
                            <a:srgbClr val="FFFF00"/>
                          </a:highlight>
                        </a:rPr>
                        <a:t>Unknown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highlight>
                            <a:srgbClr val="FFFF00"/>
                          </a:highlight>
                        </a:rPr>
                        <a:t>Unknown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28,800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Perfluorobutanoic</a:t>
                      </a:r>
                      <a:r>
                        <a:rPr lang="en-US" sz="1100" u="none" strike="noStrike" dirty="0">
                          <a:effectLst/>
                        </a:rPr>
                        <a:t> acid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PFBA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375-22-4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948724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Perfluorobutane</a:t>
                      </a:r>
                      <a:r>
                        <a:rPr lang="en-US" sz="1100" u="none" strike="noStrike" dirty="0">
                          <a:effectLst/>
                        </a:rPr>
                        <a:t> sulfonate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PFBS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45187-15-3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40,300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9789299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Perfluoropentanoic acid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PFPeA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2706-90-3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14,400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59890280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perfluorohexane sulfonate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PFHxS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108427-53-8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06868210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Perfluorohexanoic acid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PFHxA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307-24-4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9,400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50926668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Perfluoroheptanoic acid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PFHpA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375-85-9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7818276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Perfluorooctanoic sultanate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Unknown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highlight>
                            <a:srgbClr val="FFFF00"/>
                          </a:highlight>
                        </a:rPr>
                        <a:t>Unknown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5,100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Perfluorooctanesulfonic</a:t>
                      </a:r>
                      <a:r>
                        <a:rPr lang="en-US" sz="1100" u="none" strike="noStrike" dirty="0">
                          <a:effectLst/>
                        </a:rPr>
                        <a:t> acid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PFOS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1763-23-1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75649347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Perfluorooctanoic acid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PFOA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335-67-1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657707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highlight>
                            <a:srgbClr val="FF0000"/>
                          </a:highlight>
                        </a:rPr>
                        <a:t>Perfluorooctane</a:t>
                      </a:r>
                      <a:r>
                        <a:rPr lang="en-US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 sulfonamide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Unknown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Unknown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2,700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57534993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Perfluorononanoic acid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PFNA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375-95-1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27289993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Perfluorodecanoic acid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PFDA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335-76-2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84463302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Perfluorodecane sulfonate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PFDS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126105-34-8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24504082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Perfluoroundecanoic acid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PFUnA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2058-94-8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0180000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Perfluorododecanoic acid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PFDoA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307-55-1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68350699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Perfluorotridecanoic acid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PFTrDA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72629-94-8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1689751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Perfluorotridecanoic</a:t>
                      </a: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acid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PFTrDA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72629-94-8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Perfluorotetradecanoic</a:t>
                      </a:r>
                      <a:r>
                        <a:rPr lang="en-US" sz="1100" u="none" strike="noStrike" dirty="0">
                          <a:effectLst/>
                        </a:rPr>
                        <a:t> acid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PFTeDA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376-06-7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3788273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GenX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HFPO-DA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13252-13-6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5850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552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CEDC-639D-7C9B-1C77-6EE55D2EF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649" y="240711"/>
            <a:ext cx="10515600" cy="1325563"/>
          </a:xfrm>
        </p:spPr>
        <p:txBody>
          <a:bodyPr/>
          <a:lstStyle/>
          <a:p>
            <a:r>
              <a:rPr lang="en-US" sz="4000" dirty="0"/>
              <a:t>Utilities, Their Biosolids, and Their PFAS?</a:t>
            </a:r>
            <a:br>
              <a:rPr lang="en-US" sz="4000" dirty="0"/>
            </a:br>
            <a:r>
              <a:rPr lang="en-US" sz="4000" dirty="0"/>
              <a:t>Survey Says…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4B0F127-A98E-07CF-6EF4-21472AE30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745" y="1566274"/>
            <a:ext cx="5268426" cy="4791664"/>
          </a:xfrm>
        </p:spPr>
        <p:txBody>
          <a:bodyPr/>
          <a:lstStyle/>
          <a:p>
            <a:r>
              <a:rPr lang="en-US" dirty="0"/>
              <a:t>2/3 of Utilities are producing a land applicable biosolids product.</a:t>
            </a:r>
          </a:p>
          <a:p>
            <a:endParaRPr lang="en-US" dirty="0"/>
          </a:p>
          <a:p>
            <a:r>
              <a:rPr lang="en-US" dirty="0"/>
              <a:t>This likely includes large utilities, Austin is a prime example.</a:t>
            </a:r>
          </a:p>
          <a:p>
            <a:endParaRPr lang="en-US" dirty="0"/>
          </a:p>
          <a:p>
            <a:r>
              <a:rPr lang="en-US" dirty="0"/>
              <a:t>PFAS could represent a real risk to the sustainability of the industry.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C40E6-BB4A-CDCF-D21D-9B9C40797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171" y="1301517"/>
            <a:ext cx="5565829" cy="514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69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AT PPT Template" id="{A3CD6943-D00D-4D11-AD3E-B309A7685BAF}" vid="{52CACE66-BBD8-4A9C-8675-18A98ED59B9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00206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Custom 2">
    <a:dk1>
      <a:srgbClr val="00206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Custom 2">
    <a:dk1>
      <a:srgbClr val="00206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Custom 2">
    <a:dk1>
      <a:srgbClr val="00206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Custom 2">
    <a:dk1>
      <a:srgbClr val="00206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Custom 2">
    <a:dk1>
      <a:srgbClr val="00206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Custom 2">
    <a:dk1>
      <a:srgbClr val="00206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Custom 2">
    <a:dk1>
      <a:srgbClr val="00206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rgbClr val="00206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Custom 2">
    <a:dk1>
      <a:srgbClr val="00206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Custom 2">
    <a:dk1>
      <a:srgbClr val="00206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Custom 2">
    <a:dk1>
      <a:srgbClr val="00206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Custom 2">
    <a:dk1>
      <a:srgbClr val="00206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Custom 2">
    <a:dk1>
      <a:srgbClr val="00206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Custom 2">
    <a:dk1>
      <a:srgbClr val="00206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Custom 2">
    <a:dk1>
      <a:srgbClr val="00206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1449</Words>
  <Application>Microsoft Office PowerPoint</Application>
  <PresentationFormat>Widescreen</PresentationFormat>
  <Paragraphs>320</Paragraphs>
  <Slides>19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Aptos Narrow</vt:lpstr>
      <vt:lpstr>Arial</vt:lpstr>
      <vt:lpstr>Roboto</vt:lpstr>
      <vt:lpstr>Office Theme</vt:lpstr>
      <vt:lpstr>1_Office Theme</vt:lpstr>
      <vt:lpstr>Understanding Biosolids: The Complex Journey of PFAS to Soils</vt:lpstr>
      <vt:lpstr>The Task Force</vt:lpstr>
      <vt:lpstr>Motivation</vt:lpstr>
      <vt:lpstr>Diving into Texas Legislation</vt:lpstr>
      <vt:lpstr>State Chemist</vt:lpstr>
      <vt:lpstr>The Texas House Bill</vt:lpstr>
      <vt:lpstr>The Texas House Bill (continued) </vt:lpstr>
      <vt:lpstr>The Texas House Bill (continued) </vt:lpstr>
      <vt:lpstr>Utilities, Their Biosolids, and Their PFAS? Survey Says…</vt:lpstr>
      <vt:lpstr>PowerPoint Presentation</vt:lpstr>
      <vt:lpstr>PowerPoint Presentation</vt:lpstr>
      <vt:lpstr>WEAT’s Work on PFAS </vt:lpstr>
      <vt:lpstr>The White Paper</vt:lpstr>
      <vt:lpstr>PowerPoint Presentation</vt:lpstr>
      <vt:lpstr>PowerPoint Presentation</vt:lpstr>
      <vt:lpstr>PowerPoint Presentation</vt:lpstr>
      <vt:lpstr>Recommendations to Utilities</vt:lpstr>
      <vt:lpstr>The EPA Draft Risk Assessment</vt:lpstr>
      <vt:lpstr>The EPA Draft Risk 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Martinez, Noe [AW]</dc:creator>
  <cp:lastModifiedBy>Martinez, Noe [AW]</cp:lastModifiedBy>
  <cp:revision>8</cp:revision>
  <dcterms:created xsi:type="dcterms:W3CDTF">2025-02-19T13:59:15Z</dcterms:created>
  <dcterms:modified xsi:type="dcterms:W3CDTF">2025-02-26T15:16:26Z</dcterms:modified>
</cp:coreProperties>
</file>